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61"/>
  </p:notesMasterIdLst>
  <p:sldIdLst>
    <p:sldId id="256" r:id="rId2"/>
    <p:sldId id="344" r:id="rId3"/>
    <p:sldId id="257" r:id="rId4"/>
    <p:sldId id="258" r:id="rId5"/>
    <p:sldId id="259" r:id="rId6"/>
    <p:sldId id="260" r:id="rId7"/>
    <p:sldId id="268" r:id="rId8"/>
    <p:sldId id="269" r:id="rId9"/>
    <p:sldId id="300" r:id="rId10"/>
    <p:sldId id="301" r:id="rId11"/>
    <p:sldId id="265" r:id="rId12"/>
    <p:sldId id="277" r:id="rId13"/>
    <p:sldId id="266" r:id="rId14"/>
    <p:sldId id="287" r:id="rId15"/>
    <p:sldId id="329" r:id="rId16"/>
    <p:sldId id="286" r:id="rId17"/>
    <p:sldId id="278" r:id="rId18"/>
    <p:sldId id="280" r:id="rId19"/>
    <p:sldId id="274" r:id="rId20"/>
    <p:sldId id="297" r:id="rId21"/>
    <p:sldId id="298" r:id="rId22"/>
    <p:sldId id="328" r:id="rId23"/>
    <p:sldId id="299" r:id="rId24"/>
    <p:sldId id="279" r:id="rId25"/>
    <p:sldId id="322" r:id="rId26"/>
    <p:sldId id="275" r:id="rId27"/>
    <p:sldId id="315" r:id="rId28"/>
    <p:sldId id="281" r:id="rId29"/>
    <p:sldId id="270" r:id="rId30"/>
    <p:sldId id="331" r:id="rId31"/>
    <p:sldId id="302" r:id="rId32"/>
    <p:sldId id="303" r:id="rId33"/>
    <p:sldId id="340" r:id="rId34"/>
    <p:sldId id="330" r:id="rId35"/>
    <p:sldId id="267" r:id="rId36"/>
    <p:sldId id="332" r:id="rId37"/>
    <p:sldId id="264" r:id="rId38"/>
    <p:sldId id="282" r:id="rId39"/>
    <p:sldId id="333" r:id="rId40"/>
    <p:sldId id="334" r:id="rId41"/>
    <p:sldId id="335" r:id="rId42"/>
    <p:sldId id="336" r:id="rId43"/>
    <p:sldId id="337" r:id="rId44"/>
    <p:sldId id="338" r:id="rId45"/>
    <p:sldId id="339" r:id="rId46"/>
    <p:sldId id="283" r:id="rId47"/>
    <p:sldId id="341" r:id="rId48"/>
    <p:sldId id="321" r:id="rId49"/>
    <p:sldId id="288" r:id="rId50"/>
    <p:sldId id="289" r:id="rId51"/>
    <p:sldId id="318" r:id="rId52"/>
    <p:sldId id="319" r:id="rId53"/>
    <p:sldId id="320" r:id="rId54"/>
    <p:sldId id="305" r:id="rId55"/>
    <p:sldId id="306" r:id="rId56"/>
    <p:sldId id="307" r:id="rId57"/>
    <p:sldId id="308" r:id="rId58"/>
    <p:sldId id="309" r:id="rId59"/>
    <p:sldId id="343" r:id="rId6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0633" autoAdjust="0"/>
    <p:restoredTop sz="85480" autoAdjust="0"/>
  </p:normalViewPr>
  <p:slideViewPr>
    <p:cSldViewPr showGuides="1">
      <p:cViewPr varScale="1">
        <p:scale>
          <a:sx n="63" d="100"/>
          <a:sy n="63" d="100"/>
        </p:scale>
        <p:origin x="954" y="78"/>
      </p:cViewPr>
      <p:guideLst>
        <p:guide orient="horz" pos="2256"/>
        <p:guide pos="2880"/>
      </p:guideLst>
    </p:cSldViewPr>
  </p:slideViewPr>
  <p:notesTextViewPr>
    <p:cViewPr>
      <p:scale>
        <a:sx n="1" d="1"/>
        <a:sy n="1" d="1"/>
      </p:scale>
      <p:origin x="0" y="0"/>
    </p:cViewPr>
  </p:notesTextViewPr>
  <p:sorterViewPr>
    <p:cViewPr>
      <p:scale>
        <a:sx n="130" d="100"/>
        <a:sy n="13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E49FED-6C90-4998-A81B-F73584C4A3B7}" type="doc">
      <dgm:prSet loTypeId="urn:microsoft.com/office/officeart/2005/8/layout/pyramid2" loCatId="list" qsTypeId="urn:microsoft.com/office/officeart/2005/8/quickstyle/3d7" qsCatId="3D" csTypeId="urn:microsoft.com/office/officeart/2005/8/colors/accent0_3" csCatId="mainScheme" phldr="1"/>
      <dgm:spPr/>
    </dgm:pt>
    <dgm:pt modelId="{B2BB05C9-1B61-4050-B32D-24789D7DF1BE}">
      <dgm:prSet phldrT="[Text]"/>
      <dgm:spPr/>
      <dgm:t>
        <a:bodyPr/>
        <a:lstStyle/>
        <a:p>
          <a:r>
            <a:rPr lang="en-US" dirty="0" smtClean="0"/>
            <a:t>Respiratory Depression</a:t>
          </a:r>
          <a:endParaRPr lang="en-US" dirty="0"/>
        </a:p>
      </dgm:t>
    </dgm:pt>
    <dgm:pt modelId="{8FBC328A-7E20-42B6-AEF9-BB3B63751DE7}" type="parTrans" cxnId="{FF505AD2-0EE4-42A4-AAED-0FF07404E112}">
      <dgm:prSet/>
      <dgm:spPr/>
      <dgm:t>
        <a:bodyPr/>
        <a:lstStyle/>
        <a:p>
          <a:endParaRPr lang="en-US"/>
        </a:p>
      </dgm:t>
    </dgm:pt>
    <dgm:pt modelId="{1B72D565-10D4-4358-9648-12F08CB82F5D}" type="sibTrans" cxnId="{FF505AD2-0EE4-42A4-AAED-0FF07404E112}">
      <dgm:prSet/>
      <dgm:spPr/>
      <dgm:t>
        <a:bodyPr/>
        <a:lstStyle/>
        <a:p>
          <a:endParaRPr lang="en-US"/>
        </a:p>
      </dgm:t>
    </dgm:pt>
    <dgm:pt modelId="{224B30A6-09FB-4FED-94EB-A7313147EAB1}">
      <dgm:prSet phldrT="[Text]"/>
      <dgm:spPr/>
      <dgm:t>
        <a:bodyPr/>
        <a:lstStyle/>
        <a:p>
          <a:r>
            <a:rPr lang="en-US" dirty="0" smtClean="0"/>
            <a:t>Altered Mental Status</a:t>
          </a:r>
          <a:endParaRPr lang="en-US" dirty="0"/>
        </a:p>
      </dgm:t>
    </dgm:pt>
    <dgm:pt modelId="{E60A1768-4796-4443-A00A-FAD722A3E4D4}" type="parTrans" cxnId="{B10555EA-829D-49E1-8C51-6B24DBC2B79D}">
      <dgm:prSet/>
      <dgm:spPr/>
      <dgm:t>
        <a:bodyPr/>
        <a:lstStyle/>
        <a:p>
          <a:endParaRPr lang="en-US"/>
        </a:p>
      </dgm:t>
    </dgm:pt>
    <dgm:pt modelId="{C3605D02-E036-44FC-928D-47A7A0EBAAAA}" type="sibTrans" cxnId="{B10555EA-829D-49E1-8C51-6B24DBC2B79D}">
      <dgm:prSet/>
      <dgm:spPr/>
      <dgm:t>
        <a:bodyPr/>
        <a:lstStyle/>
        <a:p>
          <a:endParaRPr lang="en-US"/>
        </a:p>
      </dgm:t>
    </dgm:pt>
    <dgm:pt modelId="{FB17F8C0-CECB-4E86-97A9-CAD07E694281}">
      <dgm:prSet phldrT="[Text]"/>
      <dgm:spPr/>
      <dgm:t>
        <a:bodyPr/>
        <a:lstStyle/>
        <a:p>
          <a:r>
            <a:rPr lang="en-US" dirty="0" smtClean="0"/>
            <a:t>Pinpoint Pupils</a:t>
          </a:r>
          <a:endParaRPr lang="en-US" dirty="0"/>
        </a:p>
      </dgm:t>
    </dgm:pt>
    <dgm:pt modelId="{EE398F3A-43AF-4FDF-91B2-6983E7006A70}" type="parTrans" cxnId="{6A9D13CB-535F-4730-B20D-0E616FE3B278}">
      <dgm:prSet/>
      <dgm:spPr/>
      <dgm:t>
        <a:bodyPr/>
        <a:lstStyle/>
        <a:p>
          <a:endParaRPr lang="en-US"/>
        </a:p>
      </dgm:t>
    </dgm:pt>
    <dgm:pt modelId="{92F4F87E-9A94-45DA-86C9-131DAE0B2D2E}" type="sibTrans" cxnId="{6A9D13CB-535F-4730-B20D-0E616FE3B278}">
      <dgm:prSet/>
      <dgm:spPr/>
      <dgm:t>
        <a:bodyPr/>
        <a:lstStyle/>
        <a:p>
          <a:endParaRPr lang="en-US"/>
        </a:p>
      </dgm:t>
    </dgm:pt>
    <dgm:pt modelId="{A618CC4A-4B18-4F4E-A5F0-9B1282BB812E}" type="pres">
      <dgm:prSet presAssocID="{28E49FED-6C90-4998-A81B-F73584C4A3B7}" presName="compositeShape" presStyleCnt="0">
        <dgm:presLayoutVars>
          <dgm:dir/>
          <dgm:resizeHandles/>
        </dgm:presLayoutVars>
      </dgm:prSet>
      <dgm:spPr/>
    </dgm:pt>
    <dgm:pt modelId="{02B6FDF7-0603-4947-B610-29944A1F214B}" type="pres">
      <dgm:prSet presAssocID="{28E49FED-6C90-4998-A81B-F73584C4A3B7}" presName="pyramid" presStyleLbl="node1" presStyleIdx="0" presStyleCnt="1"/>
      <dgm:spPr/>
    </dgm:pt>
    <dgm:pt modelId="{027C2E1A-3569-4DCD-9B9D-CE9E5D3AB339}" type="pres">
      <dgm:prSet presAssocID="{28E49FED-6C90-4998-A81B-F73584C4A3B7}" presName="theList" presStyleCnt="0"/>
      <dgm:spPr/>
    </dgm:pt>
    <dgm:pt modelId="{9B070E70-327F-44AF-87B1-CFA7DE13EE73}" type="pres">
      <dgm:prSet presAssocID="{B2BB05C9-1B61-4050-B32D-24789D7DF1BE}" presName="aNode" presStyleLbl="fgAcc1" presStyleIdx="0" presStyleCnt="3">
        <dgm:presLayoutVars>
          <dgm:bulletEnabled val="1"/>
        </dgm:presLayoutVars>
      </dgm:prSet>
      <dgm:spPr/>
      <dgm:t>
        <a:bodyPr/>
        <a:lstStyle/>
        <a:p>
          <a:endParaRPr lang="en-US"/>
        </a:p>
      </dgm:t>
    </dgm:pt>
    <dgm:pt modelId="{6211AB34-EB94-44C5-99AE-FCCEA0FDAFD0}" type="pres">
      <dgm:prSet presAssocID="{B2BB05C9-1B61-4050-B32D-24789D7DF1BE}" presName="aSpace" presStyleCnt="0"/>
      <dgm:spPr/>
    </dgm:pt>
    <dgm:pt modelId="{4FA47F11-BA45-45CB-AA8B-BFDC6EDB681A}" type="pres">
      <dgm:prSet presAssocID="{224B30A6-09FB-4FED-94EB-A7313147EAB1}" presName="aNode" presStyleLbl="fgAcc1" presStyleIdx="1" presStyleCnt="3">
        <dgm:presLayoutVars>
          <dgm:bulletEnabled val="1"/>
        </dgm:presLayoutVars>
      </dgm:prSet>
      <dgm:spPr/>
      <dgm:t>
        <a:bodyPr/>
        <a:lstStyle/>
        <a:p>
          <a:endParaRPr lang="en-US"/>
        </a:p>
      </dgm:t>
    </dgm:pt>
    <dgm:pt modelId="{6695EBC2-020F-4DBB-8E27-41028CFF429B}" type="pres">
      <dgm:prSet presAssocID="{224B30A6-09FB-4FED-94EB-A7313147EAB1}" presName="aSpace" presStyleCnt="0"/>
      <dgm:spPr/>
    </dgm:pt>
    <dgm:pt modelId="{C3D63DBB-8D04-435D-9B9B-21BAB5065C8E}" type="pres">
      <dgm:prSet presAssocID="{FB17F8C0-CECB-4E86-97A9-CAD07E694281}" presName="aNode" presStyleLbl="fgAcc1" presStyleIdx="2" presStyleCnt="3">
        <dgm:presLayoutVars>
          <dgm:bulletEnabled val="1"/>
        </dgm:presLayoutVars>
      </dgm:prSet>
      <dgm:spPr/>
      <dgm:t>
        <a:bodyPr/>
        <a:lstStyle/>
        <a:p>
          <a:endParaRPr lang="en-US"/>
        </a:p>
      </dgm:t>
    </dgm:pt>
    <dgm:pt modelId="{6741ABB9-6A51-409D-8B77-57B91A3769D5}" type="pres">
      <dgm:prSet presAssocID="{FB17F8C0-CECB-4E86-97A9-CAD07E694281}" presName="aSpace" presStyleCnt="0"/>
      <dgm:spPr/>
    </dgm:pt>
  </dgm:ptLst>
  <dgm:cxnLst>
    <dgm:cxn modelId="{388789C1-4ABD-4757-A83E-4E9A368E2537}" type="presOf" srcId="{28E49FED-6C90-4998-A81B-F73584C4A3B7}" destId="{A618CC4A-4B18-4F4E-A5F0-9B1282BB812E}" srcOrd="0" destOrd="0" presId="urn:microsoft.com/office/officeart/2005/8/layout/pyramid2"/>
    <dgm:cxn modelId="{6A9D13CB-535F-4730-B20D-0E616FE3B278}" srcId="{28E49FED-6C90-4998-A81B-F73584C4A3B7}" destId="{FB17F8C0-CECB-4E86-97A9-CAD07E694281}" srcOrd="2" destOrd="0" parTransId="{EE398F3A-43AF-4FDF-91B2-6983E7006A70}" sibTransId="{92F4F87E-9A94-45DA-86C9-131DAE0B2D2E}"/>
    <dgm:cxn modelId="{236DF76D-A54A-498B-A959-D93524E31077}" type="presOf" srcId="{B2BB05C9-1B61-4050-B32D-24789D7DF1BE}" destId="{9B070E70-327F-44AF-87B1-CFA7DE13EE73}" srcOrd="0" destOrd="0" presId="urn:microsoft.com/office/officeart/2005/8/layout/pyramid2"/>
    <dgm:cxn modelId="{B88A8CBE-6971-4576-81A8-2BA921793E92}" type="presOf" srcId="{FB17F8C0-CECB-4E86-97A9-CAD07E694281}" destId="{C3D63DBB-8D04-435D-9B9B-21BAB5065C8E}" srcOrd="0" destOrd="0" presId="urn:microsoft.com/office/officeart/2005/8/layout/pyramid2"/>
    <dgm:cxn modelId="{FF505AD2-0EE4-42A4-AAED-0FF07404E112}" srcId="{28E49FED-6C90-4998-A81B-F73584C4A3B7}" destId="{B2BB05C9-1B61-4050-B32D-24789D7DF1BE}" srcOrd="0" destOrd="0" parTransId="{8FBC328A-7E20-42B6-AEF9-BB3B63751DE7}" sibTransId="{1B72D565-10D4-4358-9648-12F08CB82F5D}"/>
    <dgm:cxn modelId="{5A5C0F8C-4B41-4F79-A7DF-C093E6DBA2A5}" type="presOf" srcId="{224B30A6-09FB-4FED-94EB-A7313147EAB1}" destId="{4FA47F11-BA45-45CB-AA8B-BFDC6EDB681A}" srcOrd="0" destOrd="0" presId="urn:microsoft.com/office/officeart/2005/8/layout/pyramid2"/>
    <dgm:cxn modelId="{B10555EA-829D-49E1-8C51-6B24DBC2B79D}" srcId="{28E49FED-6C90-4998-A81B-F73584C4A3B7}" destId="{224B30A6-09FB-4FED-94EB-A7313147EAB1}" srcOrd="1" destOrd="0" parTransId="{E60A1768-4796-4443-A00A-FAD722A3E4D4}" sibTransId="{C3605D02-E036-44FC-928D-47A7A0EBAAAA}"/>
    <dgm:cxn modelId="{ADC5EBBF-1BCE-4FCA-A2C6-FE101018EBB4}" type="presParOf" srcId="{A618CC4A-4B18-4F4E-A5F0-9B1282BB812E}" destId="{02B6FDF7-0603-4947-B610-29944A1F214B}" srcOrd="0" destOrd="0" presId="urn:microsoft.com/office/officeart/2005/8/layout/pyramid2"/>
    <dgm:cxn modelId="{6AA9C321-28DF-4900-9B63-145B3B5CD682}" type="presParOf" srcId="{A618CC4A-4B18-4F4E-A5F0-9B1282BB812E}" destId="{027C2E1A-3569-4DCD-9B9D-CE9E5D3AB339}" srcOrd="1" destOrd="0" presId="urn:microsoft.com/office/officeart/2005/8/layout/pyramid2"/>
    <dgm:cxn modelId="{5DC18A1C-8AB5-4117-80BC-E9E3ACD9BADB}" type="presParOf" srcId="{027C2E1A-3569-4DCD-9B9D-CE9E5D3AB339}" destId="{9B070E70-327F-44AF-87B1-CFA7DE13EE73}" srcOrd="0" destOrd="0" presId="urn:microsoft.com/office/officeart/2005/8/layout/pyramid2"/>
    <dgm:cxn modelId="{9BA352DD-11AE-426E-B766-DFC700BC308B}" type="presParOf" srcId="{027C2E1A-3569-4DCD-9B9D-CE9E5D3AB339}" destId="{6211AB34-EB94-44C5-99AE-FCCEA0FDAFD0}" srcOrd="1" destOrd="0" presId="urn:microsoft.com/office/officeart/2005/8/layout/pyramid2"/>
    <dgm:cxn modelId="{86DDC9FA-D62E-4CFD-8C77-4D1EB9D57881}" type="presParOf" srcId="{027C2E1A-3569-4DCD-9B9D-CE9E5D3AB339}" destId="{4FA47F11-BA45-45CB-AA8B-BFDC6EDB681A}" srcOrd="2" destOrd="0" presId="urn:microsoft.com/office/officeart/2005/8/layout/pyramid2"/>
    <dgm:cxn modelId="{3E3A6E86-A24C-459D-8306-05B5AF5C90FB}" type="presParOf" srcId="{027C2E1A-3569-4DCD-9B9D-CE9E5D3AB339}" destId="{6695EBC2-020F-4DBB-8E27-41028CFF429B}" srcOrd="3" destOrd="0" presId="urn:microsoft.com/office/officeart/2005/8/layout/pyramid2"/>
    <dgm:cxn modelId="{FBC1929D-E485-4D36-84DC-27CB2DAFE773}" type="presParOf" srcId="{027C2E1A-3569-4DCD-9B9D-CE9E5D3AB339}" destId="{C3D63DBB-8D04-435D-9B9B-21BAB5065C8E}" srcOrd="4" destOrd="0" presId="urn:microsoft.com/office/officeart/2005/8/layout/pyramid2"/>
    <dgm:cxn modelId="{94D971C3-DAC8-4A72-B2B4-F5C3451A56E1}" type="presParOf" srcId="{027C2E1A-3569-4DCD-9B9D-CE9E5D3AB339}" destId="{6741ABB9-6A51-409D-8B77-57B91A3769D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B6FDF7-0603-4947-B610-29944A1F214B}">
      <dsp:nvSpPr>
        <dsp:cNvPr id="0" name=""/>
        <dsp:cNvSpPr/>
      </dsp:nvSpPr>
      <dsp:spPr>
        <a:xfrm>
          <a:off x="711199" y="0"/>
          <a:ext cx="4064000" cy="4064000"/>
        </a:xfrm>
        <a:prstGeom prst="triangle">
          <a:avLst/>
        </a:prstGeom>
        <a:solidFill>
          <a:schemeClr val="dk2">
            <a:hueOff val="0"/>
            <a:satOff val="0"/>
            <a:lumOff val="0"/>
            <a:alphaOff val="0"/>
          </a:schemeClr>
        </a:solidFill>
        <a:ln>
          <a:noFill/>
        </a:ln>
        <a:effectLst>
          <a:outerShdw blurRad="40000" dist="20000" dir="5400000" rotWithShape="0">
            <a:srgbClr val="000000">
              <a:alpha val="38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sp>
    <dsp:sp modelId="{9B070E70-327F-44AF-87B1-CFA7DE13EE73}">
      <dsp:nvSpPr>
        <dsp:cNvPr id="0" name=""/>
        <dsp:cNvSpPr/>
      </dsp:nvSpPr>
      <dsp:spPr>
        <a:xfrm>
          <a:off x="2743199" y="408582"/>
          <a:ext cx="2641600" cy="96202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Respiratory Depression</a:t>
          </a:r>
          <a:endParaRPr lang="en-US" sz="2400" kern="1200" dirty="0"/>
        </a:p>
      </dsp:txBody>
      <dsp:txXfrm>
        <a:off x="2790161" y="455544"/>
        <a:ext cx="2547676" cy="868101"/>
      </dsp:txXfrm>
    </dsp:sp>
    <dsp:sp modelId="{4FA47F11-BA45-45CB-AA8B-BFDC6EDB681A}">
      <dsp:nvSpPr>
        <dsp:cNvPr id="0" name=""/>
        <dsp:cNvSpPr/>
      </dsp:nvSpPr>
      <dsp:spPr>
        <a:xfrm>
          <a:off x="2743199" y="1490860"/>
          <a:ext cx="2641600" cy="96202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Altered Mental Status</a:t>
          </a:r>
          <a:endParaRPr lang="en-US" sz="2400" kern="1200" dirty="0"/>
        </a:p>
      </dsp:txBody>
      <dsp:txXfrm>
        <a:off x="2790161" y="1537822"/>
        <a:ext cx="2547676" cy="868101"/>
      </dsp:txXfrm>
    </dsp:sp>
    <dsp:sp modelId="{C3D63DBB-8D04-435D-9B9B-21BAB5065C8E}">
      <dsp:nvSpPr>
        <dsp:cNvPr id="0" name=""/>
        <dsp:cNvSpPr/>
      </dsp:nvSpPr>
      <dsp:spPr>
        <a:xfrm>
          <a:off x="2743199" y="2573139"/>
          <a:ext cx="2641600" cy="962025"/>
        </a:xfrm>
        <a:prstGeom prst="round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a:sp3d z="57200" extrusionH="600" contourW="3000">
          <a:bevelT w="48600" h="18600" prst="relaxedInset"/>
          <a:bevelB w="48600" h="8600" prst="relaxedInset"/>
        </a:sp3d>
      </dsp:spPr>
      <dsp:style>
        <a:lnRef idx="1">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Pinpoint Pupils</a:t>
          </a:r>
          <a:endParaRPr lang="en-US" sz="2400" kern="1200" dirty="0"/>
        </a:p>
      </dsp:txBody>
      <dsp:txXfrm>
        <a:off x="2790161" y="2620101"/>
        <a:ext cx="2547676" cy="868101"/>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6646CA2-049E-40D9-858F-317FD82E8FC0}" type="datetimeFigureOut">
              <a:rPr lang="en-US" smtClean="0"/>
              <a:pPr/>
              <a:t>6/14/2017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9D9BF0F-8777-4756-952C-3ABF0F1CD299}" type="slidenum">
              <a:rPr lang="en-US" smtClean="0"/>
              <a:pPr/>
              <a:t>‹#›</a:t>
            </a:fld>
            <a:endParaRPr lang="en-US" dirty="0"/>
          </a:p>
        </p:txBody>
      </p:sp>
    </p:spTree>
    <p:extLst>
      <p:ext uri="{BB962C8B-B14F-4D97-AF65-F5344CB8AC3E}">
        <p14:creationId xmlns:p14="http://schemas.microsoft.com/office/powerpoint/2010/main" val="41646710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Discuss</a:t>
            </a:r>
            <a:r>
              <a:rPr lang="en-US" baseline="0" dirty="0" smtClean="0"/>
              <a:t> important points of:</a:t>
            </a:r>
          </a:p>
          <a:p>
            <a:endParaRPr lang="en-US" baseline="0" dirty="0" smtClean="0"/>
          </a:p>
          <a:p>
            <a:pPr marL="228600" indent="-228600">
              <a:buAutoNum type="arabicPeriod"/>
            </a:pPr>
            <a:r>
              <a:rPr lang="en-US" baseline="0" dirty="0" smtClean="0"/>
              <a:t>Pills can be extended release or long acting compared to heroin</a:t>
            </a:r>
          </a:p>
          <a:p>
            <a:pPr marL="228600" indent="-228600">
              <a:buAutoNum type="arabicPeriod"/>
            </a:pPr>
            <a:r>
              <a:rPr lang="en-US" baseline="0" dirty="0" smtClean="0"/>
              <a:t>Methadone clinics and use of methadone</a:t>
            </a:r>
          </a:p>
          <a:p>
            <a:pPr marL="228600" indent="-228600">
              <a:buAutoNum type="arabicPeriod"/>
            </a:pPr>
            <a:r>
              <a:rPr lang="en-US" baseline="0" dirty="0" err="1" smtClean="0"/>
              <a:t>Suboxone</a:t>
            </a:r>
            <a:r>
              <a:rPr lang="en-US" baseline="0" dirty="0" smtClean="0"/>
              <a:t> uses, limits, and abuse</a:t>
            </a:r>
          </a:p>
          <a:p>
            <a:pPr marL="228600" indent="-228600">
              <a:buAutoNum type="arabicPeriod"/>
            </a:pPr>
            <a:r>
              <a:rPr lang="en-US" baseline="0" dirty="0" err="1" smtClean="0"/>
              <a:t>Fentanyl</a:t>
            </a:r>
            <a:r>
              <a:rPr lang="en-US" baseline="0" dirty="0" smtClean="0"/>
              <a:t> patches</a:t>
            </a:r>
          </a:p>
          <a:p>
            <a:pPr marL="228600" indent="-228600">
              <a:buAutoNum type="arabicPeriod"/>
            </a:pPr>
            <a:r>
              <a:rPr lang="en-US" baseline="0" dirty="0" smtClean="0"/>
              <a:t>Morphine named for Morpheus – Greek god of sleep</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11</a:t>
            </a:fld>
            <a:endParaRPr lang="en-US" dirty="0"/>
          </a:p>
        </p:txBody>
      </p:sp>
    </p:spTree>
    <p:extLst>
      <p:ext uri="{BB962C8B-B14F-4D97-AF65-F5344CB8AC3E}">
        <p14:creationId xmlns:p14="http://schemas.microsoft.com/office/powerpoint/2010/main" val="3532476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26</a:t>
            </a:fld>
            <a:endParaRPr lang="en-US" dirty="0"/>
          </a:p>
        </p:txBody>
      </p:sp>
    </p:spTree>
    <p:extLst>
      <p:ext uri="{BB962C8B-B14F-4D97-AF65-F5344CB8AC3E}">
        <p14:creationId xmlns:p14="http://schemas.microsoft.com/office/powerpoint/2010/main" val="3525782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overdoses</a:t>
            </a:r>
            <a:r>
              <a:rPr lang="en-US" baseline="0" dirty="0" smtClean="0"/>
              <a:t> are not limited to IV/recreational drug users, they will be some of the most common.  As seen in the news within the previous months there have been an increasing number of heroin associated deaths.  IV drug users are notorious for additional health concerns such as those listed above.  And and because of the impurity/cutting with other substances result in inefficient immune systems and likely to have multiple communicable and infectious disease.</a:t>
            </a:r>
          </a:p>
          <a:p>
            <a:endParaRPr lang="en-US" baseline="0" dirty="0" smtClean="0"/>
          </a:p>
          <a:p>
            <a:r>
              <a:rPr lang="en-US" baseline="0" dirty="0" smtClean="0"/>
              <a:t>Because of this, IN administration, which will be later discussed is an ideal and safe means for treating these patients, not having to be concerned with potential for accidental needle sticks.</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28</a:t>
            </a:fld>
            <a:endParaRPr lang="en-US" dirty="0"/>
          </a:p>
        </p:txBody>
      </p:sp>
    </p:spTree>
    <p:extLst>
      <p:ext uri="{BB962C8B-B14F-4D97-AF65-F5344CB8AC3E}">
        <p14:creationId xmlns:p14="http://schemas.microsoft.com/office/powerpoint/2010/main" val="32410291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Consider</a:t>
            </a:r>
            <a:r>
              <a:rPr lang="en-US" baseline="0" dirty="0" smtClean="0"/>
              <a:t> discussing poly pharmacy concerns here (“</a:t>
            </a:r>
            <a:r>
              <a:rPr lang="en-US" baseline="0" dirty="0" err="1" smtClean="0"/>
              <a:t>speedballing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30</a:t>
            </a:fld>
            <a:endParaRPr lang="en-US" dirty="0"/>
          </a:p>
        </p:txBody>
      </p:sp>
    </p:spTree>
    <p:extLst>
      <p:ext uri="{BB962C8B-B14F-4D97-AF65-F5344CB8AC3E}">
        <p14:creationId xmlns:p14="http://schemas.microsoft.com/office/powerpoint/2010/main" val="3248658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a:t>
            </a:r>
            <a:r>
              <a:rPr lang="en-US" baseline="0" dirty="0" smtClean="0"/>
              <a:t> image from Harm Reduction Coalition</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31</a:t>
            </a:fld>
            <a:endParaRPr lang="en-US" dirty="0"/>
          </a:p>
        </p:txBody>
      </p:sp>
    </p:spTree>
    <p:extLst>
      <p:ext uri="{BB962C8B-B14F-4D97-AF65-F5344CB8AC3E}">
        <p14:creationId xmlns:p14="http://schemas.microsoft.com/office/powerpoint/2010/main" val="1660783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Naloxone acts</a:t>
            </a:r>
            <a:r>
              <a:rPr lang="en-US" baseline="0" dirty="0" smtClean="0"/>
              <a:t> competitively with receptor sites, displacing opioids bounds, temporarily reversing OD</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32</a:t>
            </a:fld>
            <a:endParaRPr lang="en-US" dirty="0"/>
          </a:p>
        </p:txBody>
      </p:sp>
    </p:spTree>
    <p:extLst>
      <p:ext uri="{BB962C8B-B14F-4D97-AF65-F5344CB8AC3E}">
        <p14:creationId xmlns:p14="http://schemas.microsoft.com/office/powerpoint/2010/main" val="10690140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AutoNum type="arabicPeriod"/>
            </a:pPr>
            <a:r>
              <a:rPr lang="en-US" baseline="0" dirty="0" smtClean="0"/>
              <a:t>Uncooperative patients are analogous to D50 wakeup or </a:t>
            </a:r>
            <a:r>
              <a:rPr lang="en-US" baseline="0" dirty="0" err="1" smtClean="0"/>
              <a:t>postictal</a:t>
            </a:r>
            <a:r>
              <a:rPr lang="en-US" baseline="0" dirty="0" smtClean="0"/>
              <a:t> patients. </a:t>
            </a:r>
          </a:p>
          <a:p>
            <a:pPr marL="228600" indent="-228600">
              <a:buAutoNum type="arabicPeriod"/>
            </a:pPr>
            <a:r>
              <a:rPr lang="en-US" baseline="0" dirty="0" smtClean="0"/>
              <a:t>Patients need to be reoriented and talked with about what is going on. </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34</a:t>
            </a:fld>
            <a:endParaRPr lang="en-US" dirty="0"/>
          </a:p>
        </p:txBody>
      </p:sp>
    </p:spTree>
    <p:extLst>
      <p:ext uri="{BB962C8B-B14F-4D97-AF65-F5344CB8AC3E}">
        <p14:creationId xmlns:p14="http://schemas.microsoft.com/office/powerpoint/2010/main" val="19934167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appropriate assessment</a:t>
            </a:r>
            <a:r>
              <a:rPr lang="en-US" baseline="0" dirty="0" smtClean="0"/>
              <a:t> of these patients and options for interventions and management of these patients prior to proceeding to IN medications.</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35</a:t>
            </a:fld>
            <a:endParaRPr lang="en-US" dirty="0"/>
          </a:p>
        </p:txBody>
      </p:sp>
    </p:spTree>
    <p:extLst>
      <p:ext uri="{BB962C8B-B14F-4D97-AF65-F5344CB8AC3E}">
        <p14:creationId xmlns:p14="http://schemas.microsoft.com/office/powerpoint/2010/main" val="10802600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36</a:t>
            </a:fld>
            <a:endParaRPr lang="en-US" dirty="0"/>
          </a:p>
        </p:txBody>
      </p:sp>
    </p:spTree>
    <p:extLst>
      <p:ext uri="{BB962C8B-B14F-4D97-AF65-F5344CB8AC3E}">
        <p14:creationId xmlns:p14="http://schemas.microsoft.com/office/powerpoint/2010/main" val="19452109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Frequently used in the out of hospital setting</a:t>
            </a:r>
            <a:r>
              <a:rPr lang="en-US" baseline="0" dirty="0" smtClean="0"/>
              <a:t> by PCP office as route of flu vaccines as well as OTC medications</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37</a:t>
            </a:fld>
            <a:endParaRPr lang="en-US" dirty="0"/>
          </a:p>
        </p:txBody>
      </p:sp>
    </p:spTree>
    <p:extLst>
      <p:ext uri="{BB962C8B-B14F-4D97-AF65-F5344CB8AC3E}">
        <p14:creationId xmlns:p14="http://schemas.microsoft.com/office/powerpoint/2010/main" val="12525812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equipment, you will need one</a:t>
            </a:r>
            <a:r>
              <a:rPr lang="en-US" baseline="0" dirty="0" smtClean="0"/>
              <a:t> </a:t>
            </a:r>
            <a:r>
              <a:rPr lang="en-US" baseline="0" dirty="0" err="1" smtClean="0"/>
              <a:t>luer</a:t>
            </a:r>
            <a:r>
              <a:rPr lang="en-US" baseline="0" dirty="0" smtClean="0"/>
              <a:t>-jet needle free syringe, one vial of naloxone, and one atomizer.</a:t>
            </a:r>
            <a:endParaRPr lang="en-US" dirty="0"/>
          </a:p>
        </p:txBody>
      </p:sp>
      <p:sp>
        <p:nvSpPr>
          <p:cNvPr id="4" name="Slide Number Placeholder 3"/>
          <p:cNvSpPr>
            <a:spLocks noGrp="1"/>
          </p:cNvSpPr>
          <p:nvPr>
            <p:ph type="sldNum" sz="quarter" idx="10"/>
          </p:nvPr>
        </p:nvSpPr>
        <p:spPr/>
        <p:txBody>
          <a:bodyPr/>
          <a:lstStyle/>
          <a:p>
            <a:fld id="{C63FACA9-B701-44E1-A0F3-F6851B017E82}" type="slidenum">
              <a:rPr lang="en-US" smtClean="0">
                <a:solidFill>
                  <a:prstClr val="black"/>
                </a:solidFill>
                <a:latin typeface="Calibri"/>
              </a:rPr>
              <a:pPr/>
              <a:t>39</a:t>
            </a:fld>
            <a:endParaRPr lang="en-US">
              <a:solidFill>
                <a:prstClr val="black"/>
              </a:solidFill>
              <a:latin typeface="Calibri"/>
            </a:endParaRPr>
          </a:p>
        </p:txBody>
      </p:sp>
    </p:spTree>
    <p:extLst>
      <p:ext uri="{BB962C8B-B14F-4D97-AF65-F5344CB8AC3E}">
        <p14:creationId xmlns:p14="http://schemas.microsoft.com/office/powerpoint/2010/main" val="3647333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primary indication of opioids is</a:t>
            </a:r>
            <a:r>
              <a:rPr lang="en-US" baseline="0" dirty="0" smtClean="0"/>
              <a:t> the management of patients with acute and chronic pain.  Patients may be prescribed narcotic medication to manage these symptoms, but aside from Analgesia opioids have sedative properties as well.</a:t>
            </a:r>
          </a:p>
          <a:p>
            <a:endParaRPr lang="en-US" baseline="0" dirty="0" smtClean="0"/>
          </a:p>
          <a:p>
            <a:r>
              <a:rPr lang="en-US" baseline="0" dirty="0" smtClean="0"/>
              <a:t>Provides analgesic effects by increasing the pain threshold necessary to induce a response.</a:t>
            </a:r>
          </a:p>
          <a:p>
            <a:r>
              <a:rPr lang="en-US" baseline="0" dirty="0" smtClean="0"/>
              <a:t>Sedative effects is caused by inhibiting signals at the brain stem level</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12</a:t>
            </a:fld>
            <a:endParaRPr lang="en-US" dirty="0"/>
          </a:p>
        </p:txBody>
      </p:sp>
    </p:spTree>
    <p:extLst>
      <p:ext uri="{BB962C8B-B14F-4D97-AF65-F5344CB8AC3E}">
        <p14:creationId xmlns:p14="http://schemas.microsoft.com/office/powerpoint/2010/main" val="28279622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equipment, you will need one</a:t>
            </a:r>
            <a:r>
              <a:rPr lang="en-US" baseline="0" dirty="0" smtClean="0"/>
              <a:t> </a:t>
            </a:r>
            <a:r>
              <a:rPr lang="en-US" baseline="0" dirty="0" err="1" smtClean="0"/>
              <a:t>luer</a:t>
            </a:r>
            <a:r>
              <a:rPr lang="en-US" baseline="0" dirty="0" smtClean="0"/>
              <a:t>-jet needle free syringe, one vial of naloxone, and one atomizer.</a:t>
            </a:r>
            <a:endParaRPr lang="en-US" dirty="0"/>
          </a:p>
        </p:txBody>
      </p:sp>
      <p:sp>
        <p:nvSpPr>
          <p:cNvPr id="4" name="Slide Number Placeholder 3"/>
          <p:cNvSpPr>
            <a:spLocks noGrp="1"/>
          </p:cNvSpPr>
          <p:nvPr>
            <p:ph type="sldNum" sz="quarter" idx="10"/>
          </p:nvPr>
        </p:nvSpPr>
        <p:spPr/>
        <p:txBody>
          <a:bodyPr/>
          <a:lstStyle/>
          <a:p>
            <a:fld id="{C63FACA9-B701-44E1-A0F3-F6851B017E82}" type="slidenum">
              <a:rPr lang="en-US" smtClean="0">
                <a:solidFill>
                  <a:prstClr val="black"/>
                </a:solidFill>
                <a:latin typeface="Calibri"/>
              </a:rPr>
              <a:pPr/>
              <a:t>41</a:t>
            </a:fld>
            <a:endParaRPr lang="en-US">
              <a:solidFill>
                <a:prstClr val="black"/>
              </a:solidFill>
              <a:latin typeface="Calibri"/>
            </a:endParaRPr>
          </a:p>
        </p:txBody>
      </p:sp>
    </p:spTree>
    <p:extLst>
      <p:ext uri="{BB962C8B-B14F-4D97-AF65-F5344CB8AC3E}">
        <p14:creationId xmlns:p14="http://schemas.microsoft.com/office/powerpoint/2010/main" val="36473337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equipment, you will need one</a:t>
            </a:r>
            <a:r>
              <a:rPr lang="en-US" baseline="0" dirty="0" smtClean="0"/>
              <a:t> </a:t>
            </a:r>
            <a:r>
              <a:rPr lang="en-US" baseline="0" dirty="0" err="1" smtClean="0"/>
              <a:t>luer</a:t>
            </a:r>
            <a:r>
              <a:rPr lang="en-US" baseline="0" dirty="0" smtClean="0"/>
              <a:t>-jet needle free syringe, one vial of naloxone, and one atomizer.</a:t>
            </a:r>
            <a:endParaRPr lang="en-US" dirty="0"/>
          </a:p>
        </p:txBody>
      </p:sp>
      <p:sp>
        <p:nvSpPr>
          <p:cNvPr id="4" name="Slide Number Placeholder 3"/>
          <p:cNvSpPr>
            <a:spLocks noGrp="1"/>
          </p:cNvSpPr>
          <p:nvPr>
            <p:ph type="sldNum" sz="quarter" idx="10"/>
          </p:nvPr>
        </p:nvSpPr>
        <p:spPr/>
        <p:txBody>
          <a:bodyPr/>
          <a:lstStyle/>
          <a:p>
            <a:fld id="{C63FACA9-B701-44E1-A0F3-F6851B017E82}" type="slidenum">
              <a:rPr lang="en-US" smtClean="0">
                <a:solidFill>
                  <a:prstClr val="black"/>
                </a:solidFill>
                <a:latin typeface="Calibri"/>
              </a:rPr>
              <a:pPr/>
              <a:t>42</a:t>
            </a:fld>
            <a:endParaRPr lang="en-US">
              <a:solidFill>
                <a:prstClr val="black"/>
              </a:solidFill>
              <a:latin typeface="Calibri"/>
            </a:endParaRPr>
          </a:p>
        </p:txBody>
      </p:sp>
    </p:spTree>
    <p:extLst>
      <p:ext uri="{BB962C8B-B14F-4D97-AF65-F5344CB8AC3E}">
        <p14:creationId xmlns:p14="http://schemas.microsoft.com/office/powerpoint/2010/main" val="36473337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equipment, you will need one</a:t>
            </a:r>
            <a:r>
              <a:rPr lang="en-US" baseline="0" dirty="0" smtClean="0"/>
              <a:t> </a:t>
            </a:r>
            <a:r>
              <a:rPr lang="en-US" baseline="0" dirty="0" err="1" smtClean="0"/>
              <a:t>luer</a:t>
            </a:r>
            <a:r>
              <a:rPr lang="en-US" baseline="0" dirty="0" smtClean="0"/>
              <a:t>-jet needle free syringe, one vial of naloxone, and one atomizer.</a:t>
            </a:r>
            <a:endParaRPr lang="en-US" dirty="0"/>
          </a:p>
        </p:txBody>
      </p:sp>
      <p:sp>
        <p:nvSpPr>
          <p:cNvPr id="4" name="Slide Number Placeholder 3"/>
          <p:cNvSpPr>
            <a:spLocks noGrp="1"/>
          </p:cNvSpPr>
          <p:nvPr>
            <p:ph type="sldNum" sz="quarter" idx="10"/>
          </p:nvPr>
        </p:nvSpPr>
        <p:spPr/>
        <p:txBody>
          <a:bodyPr/>
          <a:lstStyle/>
          <a:p>
            <a:fld id="{C63FACA9-B701-44E1-A0F3-F6851B017E82}" type="slidenum">
              <a:rPr lang="en-US" smtClean="0">
                <a:solidFill>
                  <a:prstClr val="black"/>
                </a:solidFill>
                <a:latin typeface="Calibri"/>
              </a:rPr>
              <a:pPr/>
              <a:t>43</a:t>
            </a:fld>
            <a:endParaRPr lang="en-US">
              <a:solidFill>
                <a:prstClr val="black"/>
              </a:solidFill>
              <a:latin typeface="Calibri"/>
            </a:endParaRPr>
          </a:p>
        </p:txBody>
      </p:sp>
    </p:spTree>
    <p:extLst>
      <p:ext uri="{BB962C8B-B14F-4D97-AF65-F5344CB8AC3E}">
        <p14:creationId xmlns:p14="http://schemas.microsoft.com/office/powerpoint/2010/main" val="364733372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equipment, you will need one</a:t>
            </a:r>
            <a:r>
              <a:rPr lang="en-US" baseline="0" dirty="0" smtClean="0"/>
              <a:t> </a:t>
            </a:r>
            <a:r>
              <a:rPr lang="en-US" baseline="0" dirty="0" err="1" smtClean="0"/>
              <a:t>luer</a:t>
            </a:r>
            <a:r>
              <a:rPr lang="en-US" baseline="0" dirty="0" smtClean="0"/>
              <a:t>-jet needle free syringe, one vial of naloxone, and one atomizer.</a:t>
            </a:r>
            <a:endParaRPr lang="en-US" dirty="0"/>
          </a:p>
        </p:txBody>
      </p:sp>
      <p:sp>
        <p:nvSpPr>
          <p:cNvPr id="4" name="Slide Number Placeholder 3"/>
          <p:cNvSpPr>
            <a:spLocks noGrp="1"/>
          </p:cNvSpPr>
          <p:nvPr>
            <p:ph type="sldNum" sz="quarter" idx="10"/>
          </p:nvPr>
        </p:nvSpPr>
        <p:spPr/>
        <p:txBody>
          <a:bodyPr/>
          <a:lstStyle/>
          <a:p>
            <a:fld id="{C63FACA9-B701-44E1-A0F3-F6851B017E82}" type="slidenum">
              <a:rPr lang="en-US" smtClean="0">
                <a:solidFill>
                  <a:prstClr val="black"/>
                </a:solidFill>
                <a:latin typeface="Calibri"/>
              </a:rPr>
              <a:pPr/>
              <a:t>44</a:t>
            </a:fld>
            <a:endParaRPr lang="en-US">
              <a:solidFill>
                <a:prstClr val="black"/>
              </a:solidFill>
              <a:latin typeface="Calibri"/>
            </a:endParaRPr>
          </a:p>
        </p:txBody>
      </p:sp>
    </p:spTree>
    <p:extLst>
      <p:ext uri="{BB962C8B-B14F-4D97-AF65-F5344CB8AC3E}">
        <p14:creationId xmlns:p14="http://schemas.microsoft.com/office/powerpoint/2010/main" val="3647333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equipment, you will need one</a:t>
            </a:r>
            <a:r>
              <a:rPr lang="en-US" baseline="0" dirty="0" smtClean="0"/>
              <a:t> </a:t>
            </a:r>
            <a:r>
              <a:rPr lang="en-US" baseline="0" dirty="0" err="1" smtClean="0"/>
              <a:t>luer</a:t>
            </a:r>
            <a:r>
              <a:rPr lang="en-US" baseline="0" dirty="0" smtClean="0"/>
              <a:t>-jet needle free syringe, one vial of naloxone, and one atomizer.</a:t>
            </a:r>
            <a:endParaRPr lang="en-US" dirty="0"/>
          </a:p>
        </p:txBody>
      </p:sp>
      <p:sp>
        <p:nvSpPr>
          <p:cNvPr id="4" name="Slide Number Placeholder 3"/>
          <p:cNvSpPr>
            <a:spLocks noGrp="1"/>
          </p:cNvSpPr>
          <p:nvPr>
            <p:ph type="sldNum" sz="quarter" idx="10"/>
          </p:nvPr>
        </p:nvSpPr>
        <p:spPr/>
        <p:txBody>
          <a:bodyPr/>
          <a:lstStyle/>
          <a:p>
            <a:fld id="{C63FACA9-B701-44E1-A0F3-F6851B017E82}" type="slidenum">
              <a:rPr lang="en-US" smtClean="0">
                <a:solidFill>
                  <a:prstClr val="black"/>
                </a:solidFill>
                <a:latin typeface="Calibri"/>
              </a:rPr>
              <a:pPr/>
              <a:t>45</a:t>
            </a:fld>
            <a:endParaRPr lang="en-US">
              <a:solidFill>
                <a:prstClr val="black"/>
              </a:solidFill>
              <a:latin typeface="Calibri"/>
            </a:endParaRPr>
          </a:p>
        </p:txBody>
      </p:sp>
    </p:spTree>
    <p:extLst>
      <p:ext uri="{BB962C8B-B14F-4D97-AF65-F5344CB8AC3E}">
        <p14:creationId xmlns:p14="http://schemas.microsoft.com/office/powerpoint/2010/main" val="36473337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Per</a:t>
            </a:r>
            <a:r>
              <a:rPr lang="en-US" baseline="0" dirty="0" smtClean="0"/>
              <a:t> family patient has no hx. of substance abouse</a:t>
            </a:r>
          </a:p>
          <a:p>
            <a:r>
              <a:rPr lang="en-US" baseline="0" dirty="0" smtClean="0"/>
              <a:t>Chronic pain and uses fentanyl patches</a:t>
            </a:r>
          </a:p>
          <a:p>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50</a:t>
            </a:fld>
            <a:endParaRPr lang="en-US" dirty="0"/>
          </a:p>
        </p:txBody>
      </p:sp>
    </p:spTree>
    <p:extLst>
      <p:ext uri="{BB962C8B-B14F-4D97-AF65-F5344CB8AC3E}">
        <p14:creationId xmlns:p14="http://schemas.microsoft.com/office/powerpoint/2010/main" val="149259365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Physical assessment of patient finds multiple fentanyl patches,</a:t>
            </a:r>
            <a:r>
              <a:rPr lang="en-US" baseline="0" dirty="0" smtClean="0"/>
              <a:t> 6, placed about her body.</a:t>
            </a:r>
          </a:p>
          <a:p>
            <a:r>
              <a:rPr lang="en-US" baseline="0" dirty="0" smtClean="0"/>
              <a:t>Pinpoint pupils on exam</a:t>
            </a:r>
          </a:p>
          <a:p>
            <a:endParaRPr lang="en-US" baseline="0" dirty="0" smtClean="0"/>
          </a:p>
          <a:p>
            <a:r>
              <a:rPr lang="en-US" baseline="0" dirty="0" smtClean="0"/>
              <a:t>Discuss options of administering Nalxone vs. routine BLS interventions and high flow O2</a:t>
            </a:r>
          </a:p>
          <a:p>
            <a:r>
              <a:rPr lang="en-US" baseline="0" dirty="0" smtClean="0"/>
              <a:t>Emphasis on BLS procedures prior to immediate Naloxone treatment – repositioning the airway stops snoring respirations and rate improves slightly as does effort</a:t>
            </a:r>
          </a:p>
          <a:p>
            <a:r>
              <a:rPr lang="en-US" baseline="0" dirty="0" smtClean="0"/>
              <a:t>High flow O2</a:t>
            </a:r>
          </a:p>
          <a:p>
            <a:r>
              <a:rPr lang="en-US" baseline="0" dirty="0" smtClean="0"/>
              <a:t>SPO2 improves with repositioning and supplemental O2</a:t>
            </a:r>
          </a:p>
          <a:p>
            <a:endParaRPr lang="en-US" baseline="0" dirty="0" smtClean="0"/>
          </a:p>
          <a:p>
            <a:r>
              <a:rPr lang="en-US" baseline="0" dirty="0" smtClean="0"/>
              <a:t>Any stimulus begins to make patient more arousal</a:t>
            </a:r>
          </a:p>
          <a:p>
            <a:r>
              <a:rPr lang="en-US" baseline="0" dirty="0" smtClean="0"/>
              <a:t>Remove Fentanyl patches – how to appropriately dispose of?</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51</a:t>
            </a:fld>
            <a:endParaRPr lang="en-US" dirty="0"/>
          </a:p>
        </p:txBody>
      </p:sp>
    </p:spTree>
    <p:extLst>
      <p:ext uri="{BB962C8B-B14F-4D97-AF65-F5344CB8AC3E}">
        <p14:creationId xmlns:p14="http://schemas.microsoft.com/office/powerpoint/2010/main" val="13964385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52</a:t>
            </a:fld>
            <a:endParaRPr lang="en-US" dirty="0"/>
          </a:p>
        </p:txBody>
      </p:sp>
    </p:spTree>
    <p:extLst>
      <p:ext uri="{BB962C8B-B14F-4D97-AF65-F5344CB8AC3E}">
        <p14:creationId xmlns:p14="http://schemas.microsoft.com/office/powerpoint/2010/main" val="1969267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Recap appropriate management and discuss the side effects</a:t>
            </a:r>
            <a:r>
              <a:rPr lang="en-US" baseline="0" dirty="0" smtClean="0"/>
              <a:t> that come with administration</a:t>
            </a:r>
          </a:p>
          <a:p>
            <a:r>
              <a:rPr lang="en-US" baseline="0" dirty="0" smtClean="0"/>
              <a:t>IN Naloxone w/ routine BLS airway management</a:t>
            </a:r>
          </a:p>
          <a:p>
            <a:r>
              <a:rPr lang="en-US" baseline="0" dirty="0" smtClean="0"/>
              <a:t>Recap the common symptoms and presentations of OD patients, Bradycardia, hypotension, apnea</a:t>
            </a:r>
          </a:p>
          <a:p>
            <a:endParaRPr lang="en-US" baseline="0" dirty="0" smtClean="0"/>
          </a:p>
          <a:p>
            <a:r>
              <a:rPr lang="en-US" baseline="0" dirty="0" smtClean="0"/>
              <a:t>Discuss the concerns of potential combination of street drugs, heroin/cocaine – concerns for reversing one, not knowing what patient’s use patterns area.</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53</a:t>
            </a:fld>
            <a:endParaRPr lang="en-US" dirty="0"/>
          </a:p>
        </p:txBody>
      </p:sp>
    </p:spTree>
    <p:extLst>
      <p:ext uri="{BB962C8B-B14F-4D97-AF65-F5344CB8AC3E}">
        <p14:creationId xmlns:p14="http://schemas.microsoft.com/office/powerpoint/2010/main" val="23093294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59</a:t>
            </a:fld>
            <a:endParaRPr lang="en-US" dirty="0"/>
          </a:p>
        </p:txBody>
      </p:sp>
    </p:spTree>
    <p:extLst>
      <p:ext uri="{BB962C8B-B14F-4D97-AF65-F5344CB8AC3E}">
        <p14:creationId xmlns:p14="http://schemas.microsoft.com/office/powerpoint/2010/main" val="9721435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Side effects</a:t>
            </a:r>
            <a:r>
              <a:rPr lang="en-US" baseline="0" dirty="0" smtClean="0"/>
              <a:t> of opioids vary from patient to patient, but may include some, if not all of the following:</a:t>
            </a:r>
          </a:p>
          <a:p>
            <a:r>
              <a:rPr lang="en-US" baseline="0" dirty="0" smtClean="0"/>
              <a:t>AMS, Decreased RR which ultimately may lead to hypoxia, hypercarbia, respiratory arrest and ultimately cardiac arrest.</a:t>
            </a:r>
          </a:p>
          <a:p>
            <a:r>
              <a:rPr lang="en-US" baseline="0" dirty="0" smtClean="0"/>
              <a:t>Nausea/constipation d/t action on the GI tract.  Prolonged use of opioids results in decreased motility of the GI tract as well as </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13</a:t>
            </a:fld>
            <a:endParaRPr lang="en-US" dirty="0"/>
          </a:p>
        </p:txBody>
      </p:sp>
    </p:spTree>
    <p:extLst>
      <p:ext uri="{BB962C8B-B14F-4D97-AF65-F5344CB8AC3E}">
        <p14:creationId xmlns:p14="http://schemas.microsoft.com/office/powerpoint/2010/main" val="3607664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why some</a:t>
            </a:r>
            <a:r>
              <a:rPr lang="en-US" baseline="0" dirty="0" smtClean="0"/>
              <a:t> of the changes and inclusion into the BLS formulary?  Not only is it a procedure that requires little to no ‘advanced training’, but it Opioid overdoses is an epidemic that has been increasing exponentially within the past few years.</a:t>
            </a:r>
          </a:p>
          <a:p>
            <a:endParaRPr lang="en-US" baseline="0" dirty="0" smtClean="0"/>
          </a:p>
          <a:p>
            <a:r>
              <a:rPr lang="en-US" baseline="0" dirty="0" smtClean="0"/>
              <a:t>NY state, among many others has adopted programs to provide Naloxone to at risk populations.</a:t>
            </a:r>
          </a:p>
          <a:p>
            <a:endParaRPr lang="en-US" baseline="0" dirty="0" smtClean="0"/>
          </a:p>
          <a:p>
            <a:r>
              <a:rPr lang="en-US" baseline="0" dirty="0" smtClean="0"/>
              <a:t>The benefits of administration outweigh the risks at these times.</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14</a:t>
            </a:fld>
            <a:endParaRPr lang="en-US" dirty="0"/>
          </a:p>
        </p:txBody>
      </p:sp>
    </p:spTree>
    <p:extLst>
      <p:ext uri="{BB962C8B-B14F-4D97-AF65-F5344CB8AC3E}">
        <p14:creationId xmlns:p14="http://schemas.microsoft.com/office/powerpoint/2010/main" val="12121176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Reviewing data</a:t>
            </a:r>
            <a:r>
              <a:rPr lang="en-US" baseline="0" dirty="0" smtClean="0"/>
              <a:t> only among women within the last 11 years we see the increasing amount of OD deaths from both prescribed  medications and common recreationally abused forms.</a:t>
            </a:r>
          </a:p>
          <a:p>
            <a:r>
              <a:rPr lang="en-US" baseline="0" dirty="0" smtClean="0"/>
              <a:t>Opioids have significantly greater amounts of deaths associated then all others.</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16</a:t>
            </a:fld>
            <a:endParaRPr lang="en-US" dirty="0"/>
          </a:p>
        </p:txBody>
      </p:sp>
    </p:spTree>
    <p:extLst>
      <p:ext uri="{BB962C8B-B14F-4D97-AF65-F5344CB8AC3E}">
        <p14:creationId xmlns:p14="http://schemas.microsoft.com/office/powerpoint/2010/main" val="41016064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Due to increasing</a:t>
            </a:r>
            <a:r>
              <a:rPr lang="en-US" baseline="0" dirty="0" smtClean="0"/>
              <a:t> numbers of overdoses on both recreational and prescribed opioids states have developed programs to try and reduce number of OD related deaths.</a:t>
            </a:r>
          </a:p>
          <a:p>
            <a:endParaRPr lang="en-US" baseline="0" dirty="0" smtClean="0"/>
          </a:p>
          <a:p>
            <a:r>
              <a:rPr lang="en-US" baseline="0" dirty="0" smtClean="0"/>
              <a:t>New York state is among several that has adopted Narcan programs for at risk populations.</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17</a:t>
            </a:fld>
            <a:endParaRPr lang="en-US" dirty="0"/>
          </a:p>
        </p:txBody>
      </p:sp>
    </p:spTree>
    <p:extLst>
      <p:ext uri="{BB962C8B-B14F-4D97-AF65-F5344CB8AC3E}">
        <p14:creationId xmlns:p14="http://schemas.microsoft.com/office/powerpoint/2010/main" val="22593917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baseline="0" dirty="0" smtClean="0"/>
              <a:t> of deaths has been increasing exponentially since 1999</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18</a:t>
            </a:fld>
            <a:endParaRPr lang="en-US" dirty="0"/>
          </a:p>
        </p:txBody>
      </p:sp>
    </p:spTree>
    <p:extLst>
      <p:ext uri="{BB962C8B-B14F-4D97-AF65-F5344CB8AC3E}">
        <p14:creationId xmlns:p14="http://schemas.microsoft.com/office/powerpoint/2010/main" val="8757963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Because of the nature of the medication and the variety of uses</a:t>
            </a:r>
            <a:r>
              <a:rPr lang="en-US" baseline="0" dirty="0" smtClean="0"/>
              <a:t> there exists substantial potential for abuse with this medication.  However, abuse and potential for overdose will vary.</a:t>
            </a:r>
          </a:p>
          <a:p>
            <a:r>
              <a:rPr lang="en-US" baseline="0" dirty="0" smtClean="0"/>
              <a:t>Overdoses may be:</a:t>
            </a:r>
          </a:p>
          <a:p>
            <a:r>
              <a:rPr lang="en-US" baseline="0" dirty="0" smtClean="0"/>
              <a:t>Accidental – use for pain management may cause patient’s to exceed recommended doses to manage their chronic pain resulting in creased doses and accidental OD as tolerance levels change</a:t>
            </a:r>
          </a:p>
          <a:p>
            <a:pPr marL="171450" indent="-171450">
              <a:buFontTx/>
              <a:buChar char="-"/>
            </a:pPr>
            <a:r>
              <a:rPr lang="en-US" baseline="0" dirty="0" smtClean="0"/>
              <a:t>Potentiation of medications</a:t>
            </a:r>
          </a:p>
          <a:p>
            <a:pPr marL="171450" indent="-171450">
              <a:buFontTx/>
              <a:buChar char="-"/>
            </a:pPr>
            <a:r>
              <a:rPr lang="en-US" baseline="0" dirty="0" smtClean="0"/>
              <a:t>Decline of physical health</a:t>
            </a:r>
          </a:p>
          <a:p>
            <a:pPr marL="628650" lvl="1" indent="-171450">
              <a:buFontTx/>
              <a:buChar char="-"/>
            </a:pPr>
            <a:r>
              <a:rPr lang="en-US" baseline="0" dirty="0" smtClean="0"/>
              <a:t>Liver function decline</a:t>
            </a:r>
          </a:p>
          <a:p>
            <a:pPr marL="628650" lvl="1" indent="-171450">
              <a:buFontTx/>
              <a:buChar char="-"/>
            </a:pPr>
            <a:r>
              <a:rPr lang="en-US" baseline="0" dirty="0" smtClean="0"/>
              <a:t>Weight loss</a:t>
            </a:r>
          </a:p>
          <a:p>
            <a:r>
              <a:rPr lang="en-US" baseline="0" dirty="0" smtClean="0"/>
              <a:t>Intentional – Opiates result in resp. depression, sedative, and analgesia.  Because of its actions is often associated with suicidal attempts.</a:t>
            </a:r>
          </a:p>
          <a:p>
            <a:r>
              <a:rPr lang="en-US" baseline="0" dirty="0" smtClean="0"/>
              <a:t>Recreational – Heroin has existed for decades and originally used for analgesia.  Because of its effects and potency is a common recreational street drug.  Because of its availability on the streets and no control over its ‘purity’ often results in recreational OD and most likely reason EMS administers Naloxone.  Polypharmacy often occurs because of the multitude of medications consumed for recreational purposes.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19</a:t>
            </a:fld>
            <a:endParaRPr lang="en-US" dirty="0"/>
          </a:p>
        </p:txBody>
      </p:sp>
    </p:spTree>
    <p:extLst>
      <p:ext uri="{BB962C8B-B14F-4D97-AF65-F5344CB8AC3E}">
        <p14:creationId xmlns:p14="http://schemas.microsoft.com/office/powerpoint/2010/main" val="19267944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Many people actually snort heroin</a:t>
            </a:r>
            <a:endParaRPr lang="en-US" dirty="0"/>
          </a:p>
        </p:txBody>
      </p:sp>
      <p:sp>
        <p:nvSpPr>
          <p:cNvPr id="4" name="Slide Number Placeholder 3"/>
          <p:cNvSpPr>
            <a:spLocks noGrp="1"/>
          </p:cNvSpPr>
          <p:nvPr>
            <p:ph type="sldNum" sz="quarter" idx="10"/>
          </p:nvPr>
        </p:nvSpPr>
        <p:spPr/>
        <p:txBody>
          <a:bodyPr/>
          <a:lstStyle/>
          <a:p>
            <a:fld id="{69D9BF0F-8777-4756-952C-3ABF0F1CD299}" type="slidenum">
              <a:rPr lang="en-US" smtClean="0"/>
              <a:pPr/>
              <a:t>24</a:t>
            </a:fld>
            <a:endParaRPr lang="en-US" dirty="0"/>
          </a:p>
        </p:txBody>
      </p:sp>
    </p:spTree>
    <p:extLst>
      <p:ext uri="{BB962C8B-B14F-4D97-AF65-F5344CB8AC3E}">
        <p14:creationId xmlns:p14="http://schemas.microsoft.com/office/powerpoint/2010/main" val="28764124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36641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4038600" cy="43021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8400"/>
            <a:ext cx="1676400" cy="457200"/>
          </a:xfrm>
          <a:prstGeom prst="rect">
            <a:avLst/>
          </a:prstGeom>
        </p:spPr>
        <p:txBody>
          <a:bodyPr/>
          <a:lstStyle>
            <a:lvl1pPr>
              <a:defRPr/>
            </a:lvl1pPr>
          </a:lstStyle>
          <a:p>
            <a:pPr eaLnBrk="0" fontAlgn="base" hangingPunct="0">
              <a:spcBef>
                <a:spcPct val="0"/>
              </a:spcBef>
              <a:spcAft>
                <a:spcPct val="0"/>
              </a:spcAft>
              <a:defRPr/>
            </a:pPr>
            <a:endParaRPr lang="en-US" altLang="en-US" dirty="0">
              <a:solidFill>
                <a:prstClr val="black"/>
              </a:solidFill>
              <a:latin typeface="Times New Roman" pitchFamily="-1" charset="0"/>
              <a:ea typeface="ＭＳ Ｐゴシック" pitchFamily="-1" charset="-128"/>
            </a:endParaRPr>
          </a:p>
        </p:txBody>
      </p:sp>
      <p:sp>
        <p:nvSpPr>
          <p:cNvPr id="6" name="Footer Placeholder 5"/>
          <p:cNvSpPr>
            <a:spLocks noGrp="1" noChangeArrowheads="1"/>
          </p:cNvSpPr>
          <p:nvPr>
            <p:ph type="ftr" sz="quarter" idx="11"/>
          </p:nvPr>
        </p:nvSpPr>
        <p:spPr>
          <a:xfrm>
            <a:off x="3124200" y="6591300"/>
            <a:ext cx="2895600" cy="244475"/>
          </a:xfrm>
          <a:prstGeom prst="rect">
            <a:avLst/>
          </a:prstGeom>
        </p:spPr>
        <p:txBody>
          <a:bodyPr/>
          <a:lstStyle>
            <a:lvl1pPr>
              <a:defRPr/>
            </a:lvl1pPr>
          </a:lstStyle>
          <a:p>
            <a:pPr eaLnBrk="0" fontAlgn="base" hangingPunct="0">
              <a:spcBef>
                <a:spcPct val="0"/>
              </a:spcBef>
              <a:spcAft>
                <a:spcPct val="0"/>
              </a:spcAft>
              <a:defRPr/>
            </a:pPr>
            <a:endParaRPr lang="en-US" altLang="en-US" dirty="0">
              <a:solidFill>
                <a:prstClr val="black"/>
              </a:solidFill>
              <a:latin typeface="Times New Roman" pitchFamily="-1" charset="0"/>
              <a:ea typeface="ＭＳ Ｐゴシック" pitchFamily="-1" charset="-128"/>
            </a:endParaRPr>
          </a:p>
        </p:txBody>
      </p:sp>
      <p:sp>
        <p:nvSpPr>
          <p:cNvPr id="7" name="Slide Number Placeholder 6"/>
          <p:cNvSpPr>
            <a:spLocks noGrp="1" noChangeArrowheads="1"/>
          </p:cNvSpPr>
          <p:nvPr>
            <p:ph type="sldNum" sz="quarter" idx="12"/>
          </p:nvPr>
        </p:nvSpPr>
        <p:spPr>
          <a:xfrm>
            <a:off x="6781800" y="6248400"/>
            <a:ext cx="1905000" cy="457200"/>
          </a:xfrm>
          <a:prstGeom prst="rect">
            <a:avLst/>
          </a:prstGeom>
        </p:spPr>
        <p:txBody>
          <a:bodyPr/>
          <a:lstStyle>
            <a:lvl1pPr>
              <a:defRPr/>
            </a:lvl1pPr>
          </a:lstStyle>
          <a:p>
            <a:pPr eaLnBrk="0" fontAlgn="base" hangingPunct="0">
              <a:spcBef>
                <a:spcPct val="0"/>
              </a:spcBef>
              <a:spcAft>
                <a:spcPct val="0"/>
              </a:spcAft>
              <a:defRPr/>
            </a:pPr>
            <a:fld id="{EEED86C4-A6D0-405B-9AFB-7957F0DEE28D}" type="slidenum">
              <a:rPr lang="en-US" altLang="en-US">
                <a:solidFill>
                  <a:prstClr val="black"/>
                </a:solidFill>
                <a:latin typeface="Times New Roman" pitchFamily="-1" charset="0"/>
                <a:ea typeface="ＭＳ Ｐゴシック" pitchFamily="-1" charset="-128"/>
              </a:rPr>
              <a:pPr eaLnBrk="0" fontAlgn="base" hangingPunct="0">
                <a:spcBef>
                  <a:spcPct val="0"/>
                </a:spcBef>
                <a:spcAft>
                  <a:spcPct val="0"/>
                </a:spcAft>
                <a:defRPr/>
              </a:pPr>
              <a:t>‹#›</a:t>
            </a:fld>
            <a:endParaRPr lang="en-US" altLang="en-US" dirty="0">
              <a:solidFill>
                <a:prstClr val="black"/>
              </a:solidFill>
              <a:latin typeface="Times New Roman" pitchFamily="-1" charset="0"/>
              <a:ea typeface="ＭＳ Ｐゴシック" pitchFamily="-1" charset="-128"/>
            </a:endParaRPr>
          </a:p>
        </p:txBody>
      </p:sp>
    </p:spTree>
    <p:extLst>
      <p:ext uri="{BB962C8B-B14F-4D97-AF65-F5344CB8AC3E}">
        <p14:creationId xmlns:p14="http://schemas.microsoft.com/office/powerpoint/2010/main" val="793483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828800"/>
            <a:ext cx="8229600" cy="4302125"/>
          </a:xfrm>
        </p:spPr>
        <p:txBody>
          <a:bodyPr rtlCol="0">
            <a:normAutofit/>
          </a:bodyPr>
          <a:lstStyle/>
          <a:p>
            <a:pPr lvl="0"/>
            <a:r>
              <a:rPr lang="en-US" noProof="0" dirty="0" smtClean="0"/>
              <a:t>Click icon to add table</a:t>
            </a:r>
          </a:p>
        </p:txBody>
      </p:sp>
      <p:sp>
        <p:nvSpPr>
          <p:cNvPr id="4" name="Rectangle 4"/>
          <p:cNvSpPr>
            <a:spLocks noGrp="1" noChangeArrowheads="1"/>
          </p:cNvSpPr>
          <p:nvPr>
            <p:ph type="dt" sz="half" idx="10"/>
          </p:nvPr>
        </p:nvSpPr>
        <p:spPr>
          <a:xfrm>
            <a:off x="457200" y="6248400"/>
            <a:ext cx="1676400" cy="457200"/>
          </a:xfrm>
          <a:prstGeom prst="rect">
            <a:avLst/>
          </a:prstGeom>
        </p:spPr>
        <p:txBody>
          <a:bodyPr/>
          <a:lstStyle>
            <a:lvl1pPr>
              <a:defRPr/>
            </a:lvl1pPr>
          </a:lstStyle>
          <a:p>
            <a:fld id="{054AB177-48D4-4AB7-A094-E1909D3FEC3C}" type="datetimeFigureOut">
              <a:rPr lang="en-US" smtClean="0"/>
              <a:pPr/>
              <a:t>6/14/2017</a:t>
            </a:fld>
            <a:endParaRPr lang="en-US" dirty="0"/>
          </a:p>
        </p:txBody>
      </p:sp>
      <p:sp>
        <p:nvSpPr>
          <p:cNvPr id="5" name="Rectangle 5"/>
          <p:cNvSpPr>
            <a:spLocks noGrp="1" noChangeArrowheads="1"/>
          </p:cNvSpPr>
          <p:nvPr>
            <p:ph type="ftr" sz="quarter" idx="11"/>
          </p:nvPr>
        </p:nvSpPr>
        <p:spPr>
          <a:xfrm>
            <a:off x="3124200" y="6591300"/>
            <a:ext cx="2895600" cy="244475"/>
          </a:xfrm>
          <a:prstGeom prst="rect">
            <a:avLst/>
          </a:prstGeom>
        </p:spPr>
        <p:txBody>
          <a:bodyPr/>
          <a:lstStyle>
            <a:lvl1pPr>
              <a:defRPr/>
            </a:lvl1pPr>
          </a:lstStyle>
          <a:p>
            <a:endParaRPr lang="en-US" dirty="0"/>
          </a:p>
        </p:txBody>
      </p:sp>
      <p:sp>
        <p:nvSpPr>
          <p:cNvPr id="6" name="Rectangle 6"/>
          <p:cNvSpPr>
            <a:spLocks noGrp="1" noChangeArrowheads="1"/>
          </p:cNvSpPr>
          <p:nvPr>
            <p:ph type="sldNum" sz="quarter" idx="12"/>
          </p:nvPr>
        </p:nvSpPr>
        <p:spPr>
          <a:xfrm>
            <a:off x="6781800" y="6248400"/>
            <a:ext cx="1905000" cy="457200"/>
          </a:xfrm>
          <a:prstGeom prst="rect">
            <a:avLst/>
          </a:prstGeom>
        </p:spPr>
        <p:txBody>
          <a:bodyPr/>
          <a:lstStyle>
            <a:lvl1pPr>
              <a:defRPr/>
            </a:lvl1pPr>
          </a:lstStyle>
          <a:p>
            <a:fld id="{C5A97ABD-8833-4D9F-B019-2466B6177CC4}" type="slidenum">
              <a:rPr lang="en-US" smtClean="0"/>
              <a:pPr/>
              <a:t>‹#›</a:t>
            </a:fld>
            <a:endParaRPr lang="en-US" dirty="0"/>
          </a:p>
        </p:txBody>
      </p:sp>
    </p:spTree>
    <p:extLst>
      <p:ext uri="{BB962C8B-B14F-4D97-AF65-F5344CB8AC3E}">
        <p14:creationId xmlns:p14="http://schemas.microsoft.com/office/powerpoint/2010/main" val="27184590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u="sng" baseline="0">
                <a:effectLst>
                  <a:outerShdw blurRad="38100" dist="38100" dir="2700000" algn="tl">
                    <a:srgbClr val="000000">
                      <a:alpha val="43137"/>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281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4202141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99519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07572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593655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466324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474624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8175418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7" name="Rectangle 6"/>
          <p:cNvSpPr/>
          <p:nvPr/>
        </p:nvSpPr>
        <p:spPr>
          <a:xfrm>
            <a:off x="0" y="6811963"/>
            <a:ext cx="9144000" cy="46037"/>
          </a:xfrm>
          <a:prstGeom prst="rect">
            <a:avLst/>
          </a:prstGeom>
          <a:solidFill>
            <a:srgbClr val="034F75"/>
          </a:solidFill>
          <a:ln>
            <a:solidFill>
              <a:srgbClr val="034F7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sp>
        <p:nvSpPr>
          <p:cNvPr id="10" name="Rectangle 9"/>
          <p:cNvSpPr/>
          <p:nvPr/>
        </p:nvSpPr>
        <p:spPr>
          <a:xfrm>
            <a:off x="0" y="0"/>
            <a:ext cx="9144000" cy="46038"/>
          </a:xfrm>
          <a:prstGeom prst="rect">
            <a:avLst/>
          </a:prstGeom>
          <a:solidFill>
            <a:srgbClr val="F9D616"/>
          </a:solidFill>
          <a:ln>
            <a:solidFill>
              <a:srgbClr val="F9D61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US" dirty="0">
              <a:solidFill>
                <a:prstClr val="white"/>
              </a:solidFill>
            </a:endParaRPr>
          </a:p>
        </p:txBody>
      </p:sp>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267211" y="6172200"/>
            <a:ext cx="2609578" cy="548640"/>
          </a:xfrm>
          <a:prstGeom prst="rect">
            <a:avLst/>
          </a:prstGeom>
        </p:spPr>
      </p:pic>
    </p:spTree>
    <p:extLst>
      <p:ext uri="{BB962C8B-B14F-4D97-AF65-F5344CB8AC3E}">
        <p14:creationId xmlns:p14="http://schemas.microsoft.com/office/powerpoint/2010/main" val="359527528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ctr" rtl="0" eaLnBrk="1" fontAlgn="base" hangingPunct="1">
        <a:spcBef>
          <a:spcPct val="0"/>
        </a:spcBef>
        <a:spcAft>
          <a:spcPct val="0"/>
        </a:spcAft>
        <a:defRPr sz="4400" kern="1200">
          <a:solidFill>
            <a:srgbClr val="034F75"/>
          </a:solidFill>
          <a:latin typeface="+mj-lt"/>
          <a:ea typeface="+mj-ea"/>
          <a:cs typeface="+mj-cs"/>
        </a:defRPr>
      </a:lvl1pPr>
      <a:lvl2pPr algn="ctr" rtl="0" eaLnBrk="1" fontAlgn="base" hangingPunct="1">
        <a:spcBef>
          <a:spcPct val="0"/>
        </a:spcBef>
        <a:spcAft>
          <a:spcPct val="0"/>
        </a:spcAft>
        <a:defRPr sz="4400">
          <a:solidFill>
            <a:srgbClr val="034F75"/>
          </a:solidFill>
          <a:latin typeface="Calibri" pitchFamily="34" charset="0"/>
        </a:defRPr>
      </a:lvl2pPr>
      <a:lvl3pPr algn="ctr" rtl="0" eaLnBrk="1" fontAlgn="base" hangingPunct="1">
        <a:spcBef>
          <a:spcPct val="0"/>
        </a:spcBef>
        <a:spcAft>
          <a:spcPct val="0"/>
        </a:spcAft>
        <a:defRPr sz="4400">
          <a:solidFill>
            <a:srgbClr val="034F75"/>
          </a:solidFill>
          <a:latin typeface="Calibri" pitchFamily="34" charset="0"/>
        </a:defRPr>
      </a:lvl3pPr>
      <a:lvl4pPr algn="ctr" rtl="0" eaLnBrk="1" fontAlgn="base" hangingPunct="1">
        <a:spcBef>
          <a:spcPct val="0"/>
        </a:spcBef>
        <a:spcAft>
          <a:spcPct val="0"/>
        </a:spcAft>
        <a:defRPr sz="4400">
          <a:solidFill>
            <a:srgbClr val="034F75"/>
          </a:solidFill>
          <a:latin typeface="Calibri" pitchFamily="34" charset="0"/>
        </a:defRPr>
      </a:lvl4pPr>
      <a:lvl5pPr algn="ctr" rtl="0" eaLnBrk="1" fontAlgn="base" hangingPunct="1">
        <a:spcBef>
          <a:spcPct val="0"/>
        </a:spcBef>
        <a:spcAft>
          <a:spcPct val="0"/>
        </a:spcAft>
        <a:defRPr sz="4400">
          <a:solidFill>
            <a:srgbClr val="034F75"/>
          </a:solidFill>
          <a:latin typeface="Calibri" pitchFamily="34" charset="0"/>
        </a:defRPr>
      </a:lvl5pPr>
      <a:lvl6pPr marL="457200" algn="ctr" rtl="0" eaLnBrk="1" fontAlgn="base" hangingPunct="1">
        <a:spcBef>
          <a:spcPct val="0"/>
        </a:spcBef>
        <a:spcAft>
          <a:spcPct val="0"/>
        </a:spcAft>
        <a:defRPr sz="4400">
          <a:solidFill>
            <a:srgbClr val="034F75"/>
          </a:solidFill>
          <a:latin typeface="Calibri" pitchFamily="34" charset="0"/>
        </a:defRPr>
      </a:lvl6pPr>
      <a:lvl7pPr marL="914400" algn="ctr" rtl="0" eaLnBrk="1" fontAlgn="base" hangingPunct="1">
        <a:spcBef>
          <a:spcPct val="0"/>
        </a:spcBef>
        <a:spcAft>
          <a:spcPct val="0"/>
        </a:spcAft>
        <a:defRPr sz="4400">
          <a:solidFill>
            <a:srgbClr val="034F75"/>
          </a:solidFill>
          <a:latin typeface="Calibri" pitchFamily="34" charset="0"/>
        </a:defRPr>
      </a:lvl7pPr>
      <a:lvl8pPr marL="1371600" algn="ctr" rtl="0" eaLnBrk="1" fontAlgn="base" hangingPunct="1">
        <a:spcBef>
          <a:spcPct val="0"/>
        </a:spcBef>
        <a:spcAft>
          <a:spcPct val="0"/>
        </a:spcAft>
        <a:defRPr sz="4400">
          <a:solidFill>
            <a:srgbClr val="034F75"/>
          </a:solidFill>
          <a:latin typeface="Calibri" pitchFamily="34" charset="0"/>
        </a:defRPr>
      </a:lvl8pPr>
      <a:lvl9pPr marL="1828800" algn="ctr" rtl="0" eaLnBrk="1" fontAlgn="base" hangingPunct="1">
        <a:spcBef>
          <a:spcPct val="0"/>
        </a:spcBef>
        <a:spcAft>
          <a:spcPct val="0"/>
        </a:spcAft>
        <a:defRPr sz="4400">
          <a:solidFill>
            <a:srgbClr val="034F75"/>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jpg"/><Relationship Id="rId2" Type="http://schemas.openxmlformats.org/officeDocument/2006/relationships/image" Target="../media/image2.jpg"/><Relationship Id="rId16"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6.jpg"/><Relationship Id="rId11" Type="http://schemas.openxmlformats.org/officeDocument/2006/relationships/image" Target="../media/image11.png"/><Relationship Id="rId5" Type="http://schemas.openxmlformats.org/officeDocument/2006/relationships/image" Target="../media/image5.jpg"/><Relationship Id="rId15" Type="http://schemas.openxmlformats.org/officeDocument/2006/relationships/image" Target="../media/image15.jpe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4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effectLst>
            <a:outerShdw blurRad="50800" dist="38100" dir="2700000" algn="tl" rotWithShape="0">
              <a:prstClr val="black">
                <a:alpha val="40000"/>
              </a:prstClr>
            </a:outerShdw>
          </a:effectLst>
        </p:spPr>
        <p:txBody>
          <a:bodyPr/>
          <a:lstStyle/>
          <a:p>
            <a:r>
              <a:rPr lang="en-US" b="1" u="sng" dirty="0" smtClean="0">
                <a:solidFill>
                  <a:schemeClr val="tx2"/>
                </a:solidFill>
              </a:rPr>
              <a:t>Opiates and Overdoses, Oh My!</a:t>
            </a:r>
            <a:r>
              <a:rPr lang="en-US" b="1" u="sng" dirty="0" smtClean="0">
                <a:solidFill>
                  <a:schemeClr val="accent1">
                    <a:lumMod val="75000"/>
                  </a:schemeClr>
                </a:solidFill>
              </a:rPr>
              <a:t/>
            </a:r>
            <a:br>
              <a:rPr lang="en-US" b="1" u="sng" dirty="0" smtClean="0">
                <a:solidFill>
                  <a:schemeClr val="accent1">
                    <a:lumMod val="75000"/>
                  </a:schemeClr>
                </a:solidFill>
              </a:rPr>
            </a:br>
            <a:r>
              <a:rPr lang="en-US" sz="3200" i="1" dirty="0" smtClean="0">
                <a:solidFill>
                  <a:schemeClr val="bg1">
                    <a:lumMod val="50000"/>
                  </a:schemeClr>
                </a:solidFill>
                <a:effectLst/>
              </a:rPr>
              <a:t>Indications for BLS use of IN Naloxone</a:t>
            </a:r>
            <a:endParaRPr lang="en-US" i="1" dirty="0">
              <a:solidFill>
                <a:schemeClr val="bg1">
                  <a:lumMod val="50000"/>
                </a:schemeClr>
              </a:solidFill>
              <a:effectLst/>
            </a:endParaRPr>
          </a:p>
        </p:txBody>
      </p:sp>
      <p:sp>
        <p:nvSpPr>
          <p:cNvPr id="3" name="Subtitle 2"/>
          <p:cNvSpPr>
            <a:spLocks noGrp="1"/>
          </p:cNvSpPr>
          <p:nvPr>
            <p:ph type="subTitle" idx="1"/>
          </p:nvPr>
        </p:nvSpPr>
        <p:spPr>
          <a:xfrm>
            <a:off x="1371600" y="3962400"/>
            <a:ext cx="6400800" cy="1752600"/>
          </a:xfrm>
        </p:spPr>
        <p:txBody>
          <a:bodyPr/>
          <a:lstStyle/>
          <a:p>
            <a:r>
              <a:rPr lang="en-US" sz="2400" dirty="0" smtClean="0"/>
              <a:t>David C. Leisten, BA, CCEMT-P, CIC</a:t>
            </a:r>
          </a:p>
          <a:p>
            <a:r>
              <a:rPr lang="en-US" sz="2400" dirty="0" smtClean="0"/>
              <a:t>Jeremy T. Cushman, MD, MS, EMT-P</a:t>
            </a:r>
          </a:p>
          <a:p>
            <a:r>
              <a:rPr lang="en-US" sz="2400" dirty="0" smtClean="0"/>
              <a:t>Eric D </a:t>
            </a:r>
            <a:r>
              <a:rPr lang="en-US" sz="2400" dirty="0" err="1" smtClean="0"/>
              <a:t>Rathfelder</a:t>
            </a:r>
            <a:r>
              <a:rPr lang="en-US" sz="2400" dirty="0" smtClean="0"/>
              <a:t>, BS, EMT-P</a:t>
            </a:r>
            <a:endParaRPr lang="en-US" sz="2400" dirty="0"/>
          </a:p>
        </p:txBody>
      </p:sp>
    </p:spTree>
    <p:extLst>
      <p:ext uri="{BB962C8B-B14F-4D97-AF65-F5344CB8AC3E}">
        <p14:creationId xmlns:p14="http://schemas.microsoft.com/office/powerpoint/2010/main" val="15188626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80219"/>
            <a:ext cx="8229600" cy="5897563"/>
          </a:xfrm>
        </p:spPr>
        <p:txBody>
          <a:bodyPr>
            <a:normAutofit fontScale="92500" lnSpcReduction="20000"/>
          </a:bodyPr>
          <a:lstStyle/>
          <a:p>
            <a:r>
              <a:rPr lang="en-US" u="sng" dirty="0" smtClean="0"/>
              <a:t>Schedule I</a:t>
            </a:r>
          </a:p>
          <a:p>
            <a:pPr lvl="1"/>
            <a:r>
              <a:rPr lang="en-US" dirty="0" smtClean="0"/>
              <a:t>No current medical use in the USA</a:t>
            </a:r>
          </a:p>
          <a:p>
            <a:pPr lvl="1"/>
            <a:r>
              <a:rPr lang="en-US" dirty="0" smtClean="0"/>
              <a:t>High potential for abuse</a:t>
            </a:r>
          </a:p>
          <a:p>
            <a:r>
              <a:rPr lang="en-US" u="sng" dirty="0" smtClean="0"/>
              <a:t>Schedule II</a:t>
            </a:r>
          </a:p>
          <a:p>
            <a:pPr lvl="1"/>
            <a:r>
              <a:rPr lang="en-US" dirty="0" smtClean="0"/>
              <a:t>High potential for abuse and may result in physical and psychological dependency</a:t>
            </a:r>
          </a:p>
          <a:p>
            <a:r>
              <a:rPr lang="en-US" u="sng" dirty="0" smtClean="0"/>
              <a:t>Schedule III</a:t>
            </a:r>
          </a:p>
          <a:p>
            <a:pPr lvl="1"/>
            <a:r>
              <a:rPr lang="en-US" dirty="0" smtClean="0"/>
              <a:t>Less potential then I &amp; II, and abuse may lead to low physical dependence or high psychological</a:t>
            </a:r>
          </a:p>
          <a:p>
            <a:r>
              <a:rPr lang="en-US" u="sng" dirty="0" smtClean="0"/>
              <a:t>Schedule IV</a:t>
            </a:r>
          </a:p>
          <a:p>
            <a:pPr lvl="1"/>
            <a:r>
              <a:rPr lang="en-US" dirty="0" smtClean="0"/>
              <a:t>Lower potential then III</a:t>
            </a:r>
          </a:p>
          <a:p>
            <a:r>
              <a:rPr lang="en-US" u="sng" dirty="0" smtClean="0"/>
              <a:t>Schedule V</a:t>
            </a:r>
          </a:p>
          <a:p>
            <a:pPr lvl="1"/>
            <a:r>
              <a:rPr lang="en-US" dirty="0" smtClean="0"/>
              <a:t>Lower then potential then IV.  Includes preparations of medications with limited narcotic composition</a:t>
            </a:r>
            <a:endParaRPr lang="en-US" dirty="0"/>
          </a:p>
        </p:txBody>
      </p:sp>
    </p:spTree>
    <p:extLst>
      <p:ext uri="{BB962C8B-B14F-4D97-AF65-F5344CB8AC3E}">
        <p14:creationId xmlns:p14="http://schemas.microsoft.com/office/powerpoint/2010/main" val="3854690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effectLst>
                  <a:outerShdw blurRad="38100" dist="38100" dir="2700000" algn="tl">
                    <a:srgbClr val="000000">
                      <a:alpha val="43137"/>
                    </a:srgbClr>
                  </a:outerShdw>
                </a:effectLst>
              </a:rPr>
              <a:t>Common Opioids</a:t>
            </a:r>
            <a:endParaRPr lang="en-US" u="sng" dirty="0">
              <a:effectLst>
                <a:outerShdw blurRad="38100" dist="38100" dir="2700000" algn="tl">
                  <a:srgbClr val="000000">
                    <a:alpha val="43137"/>
                  </a:srgbClr>
                </a:outerShdw>
              </a:effectLst>
            </a:endParaRPr>
          </a:p>
        </p:txBody>
      </p:sp>
      <p:sp>
        <p:nvSpPr>
          <p:cNvPr id="7" name="Text Placeholder 6"/>
          <p:cNvSpPr>
            <a:spLocks noGrp="1"/>
          </p:cNvSpPr>
          <p:nvPr>
            <p:ph type="body" idx="1"/>
          </p:nvPr>
        </p:nvSpPr>
        <p:spPr>
          <a:xfrm>
            <a:off x="989012" y="1535113"/>
            <a:ext cx="4040188" cy="639762"/>
          </a:xfrm>
        </p:spPr>
        <p:txBody>
          <a:bodyPr/>
          <a:lstStyle/>
          <a:p>
            <a:r>
              <a:rPr lang="en-US" dirty="0" smtClean="0"/>
              <a:t>Opiates</a:t>
            </a:r>
            <a:endParaRPr lang="en-US" dirty="0"/>
          </a:p>
        </p:txBody>
      </p:sp>
      <p:sp>
        <p:nvSpPr>
          <p:cNvPr id="5" name="Content Placeholder 4"/>
          <p:cNvSpPr>
            <a:spLocks noGrp="1"/>
          </p:cNvSpPr>
          <p:nvPr>
            <p:ph sz="half" idx="2"/>
          </p:nvPr>
        </p:nvSpPr>
        <p:spPr>
          <a:xfrm>
            <a:off x="989012" y="2174875"/>
            <a:ext cx="4040188" cy="1711325"/>
          </a:xfrm>
        </p:spPr>
        <p:txBody>
          <a:bodyPr/>
          <a:lstStyle/>
          <a:p>
            <a:r>
              <a:rPr lang="en-US" dirty="0" smtClean="0"/>
              <a:t>Heroin</a:t>
            </a:r>
          </a:p>
          <a:p>
            <a:r>
              <a:rPr lang="en-US" dirty="0" smtClean="0"/>
              <a:t>Morphine</a:t>
            </a:r>
          </a:p>
          <a:p>
            <a:r>
              <a:rPr lang="en-US" dirty="0" smtClean="0"/>
              <a:t>Codeine</a:t>
            </a:r>
          </a:p>
          <a:p>
            <a:r>
              <a:rPr lang="en-US" dirty="0" smtClean="0"/>
              <a:t>Opium</a:t>
            </a:r>
          </a:p>
        </p:txBody>
      </p:sp>
      <p:sp>
        <p:nvSpPr>
          <p:cNvPr id="8" name="Text Placeholder 7"/>
          <p:cNvSpPr>
            <a:spLocks noGrp="1"/>
          </p:cNvSpPr>
          <p:nvPr>
            <p:ph type="body" sz="quarter" idx="3"/>
          </p:nvPr>
        </p:nvSpPr>
        <p:spPr/>
        <p:txBody>
          <a:bodyPr/>
          <a:lstStyle/>
          <a:p>
            <a:r>
              <a:rPr lang="en-US" dirty="0" smtClean="0"/>
              <a:t>Opioids</a:t>
            </a:r>
            <a:endParaRPr lang="en-US" dirty="0"/>
          </a:p>
        </p:txBody>
      </p:sp>
      <p:sp>
        <p:nvSpPr>
          <p:cNvPr id="6" name="Content Placeholder 5"/>
          <p:cNvSpPr>
            <a:spLocks noGrp="1"/>
          </p:cNvSpPr>
          <p:nvPr>
            <p:ph sz="quarter" idx="4"/>
          </p:nvPr>
        </p:nvSpPr>
        <p:spPr/>
        <p:txBody>
          <a:bodyPr/>
          <a:lstStyle/>
          <a:p>
            <a:r>
              <a:rPr lang="en-US" dirty="0" err="1" smtClean="0"/>
              <a:t>Dilaudid</a:t>
            </a:r>
            <a:r>
              <a:rPr lang="en-US" dirty="0" smtClean="0"/>
              <a:t> </a:t>
            </a:r>
            <a:r>
              <a:rPr lang="en-US" sz="1600" dirty="0" smtClean="0"/>
              <a:t>(</a:t>
            </a:r>
            <a:r>
              <a:rPr lang="en-US" sz="1600" dirty="0" err="1" smtClean="0"/>
              <a:t>Hydromorphone</a:t>
            </a:r>
            <a:r>
              <a:rPr lang="en-US" sz="1600" dirty="0" smtClean="0"/>
              <a:t>)</a:t>
            </a:r>
            <a:endParaRPr lang="en-US" dirty="0" smtClean="0"/>
          </a:p>
          <a:p>
            <a:r>
              <a:rPr lang="en-US" dirty="0" smtClean="0"/>
              <a:t>Demerol </a:t>
            </a:r>
            <a:r>
              <a:rPr lang="en-US" sz="1600" dirty="0" smtClean="0"/>
              <a:t>(</a:t>
            </a:r>
            <a:r>
              <a:rPr lang="en-US" sz="1600" dirty="0" err="1" smtClean="0"/>
              <a:t>Meperidine</a:t>
            </a:r>
            <a:r>
              <a:rPr lang="en-US" sz="1600" dirty="0" smtClean="0"/>
              <a:t>)</a:t>
            </a:r>
            <a:endParaRPr lang="en-US" dirty="0" smtClean="0"/>
          </a:p>
          <a:p>
            <a:r>
              <a:rPr lang="en-US" dirty="0" smtClean="0"/>
              <a:t>Methadone</a:t>
            </a:r>
          </a:p>
          <a:p>
            <a:r>
              <a:rPr lang="en-US" dirty="0" smtClean="0"/>
              <a:t>Hydrocodone</a:t>
            </a:r>
          </a:p>
          <a:p>
            <a:r>
              <a:rPr lang="en-US" dirty="0" smtClean="0"/>
              <a:t>Fentanyl</a:t>
            </a:r>
          </a:p>
          <a:p>
            <a:r>
              <a:rPr lang="en-US" dirty="0" err="1" smtClean="0"/>
              <a:t>Suboxone</a:t>
            </a:r>
            <a:endParaRPr lang="en-US" dirty="0" smtClean="0"/>
          </a:p>
          <a:p>
            <a:r>
              <a:rPr lang="en-US" dirty="0" smtClean="0"/>
              <a:t>Percocet</a:t>
            </a:r>
          </a:p>
          <a:p>
            <a:r>
              <a:rPr lang="en-US" dirty="0" smtClean="0"/>
              <a:t>Vicodin</a:t>
            </a:r>
          </a:p>
        </p:txBody>
      </p:sp>
      <p:sp>
        <p:nvSpPr>
          <p:cNvPr id="9" name="TextBox 8"/>
          <p:cNvSpPr txBox="1"/>
          <p:nvPr/>
        </p:nvSpPr>
        <p:spPr>
          <a:xfrm>
            <a:off x="990600" y="3962400"/>
            <a:ext cx="3276600" cy="461665"/>
          </a:xfrm>
          <a:prstGeom prst="rect">
            <a:avLst/>
          </a:prstGeom>
          <a:solidFill>
            <a:schemeClr val="bg1">
              <a:lumMod val="65000"/>
            </a:schemeClr>
          </a:solidFill>
        </p:spPr>
        <p:txBody>
          <a:bodyPr wrap="square" rtlCol="0">
            <a:spAutoFit/>
          </a:bodyPr>
          <a:lstStyle/>
          <a:p>
            <a:r>
              <a:rPr lang="en-US" sz="2400" b="1" dirty="0" smtClean="0"/>
              <a:t>Not </a:t>
            </a:r>
            <a:r>
              <a:rPr lang="en-US" sz="2400" b="1" dirty="0" err="1" smtClean="0"/>
              <a:t>Opioids</a:t>
            </a:r>
            <a:endParaRPr lang="en-US" sz="2400" b="1" dirty="0"/>
          </a:p>
        </p:txBody>
      </p:sp>
      <p:sp>
        <p:nvSpPr>
          <p:cNvPr id="12" name="Content Placeholder 4"/>
          <p:cNvSpPr txBox="1">
            <a:spLocks/>
          </p:cNvSpPr>
          <p:nvPr/>
        </p:nvSpPr>
        <p:spPr bwMode="auto">
          <a:xfrm>
            <a:off x="990600" y="4419600"/>
            <a:ext cx="3276600" cy="1711325"/>
          </a:xfrm>
          <a:prstGeom prst="rect">
            <a:avLst/>
          </a:prstGeom>
          <a:solidFill>
            <a:schemeClr val="bg1">
              <a:lumMod val="6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lang="en-US" sz="2400" dirty="0" err="1" smtClean="0"/>
              <a:t>Xanax</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Cocaine</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Methamphetamines</a:t>
            </a:r>
          </a:p>
          <a:p>
            <a:pPr marL="342900" marR="0" lvl="0" indent="-342900" algn="l" defTabSz="914400" rtl="0" eaLnBrk="1" fontAlgn="base" latinLnBrk="0" hangingPunct="1">
              <a:lnSpc>
                <a:spcPct val="100000"/>
              </a:lnSpc>
              <a:spcBef>
                <a:spcPct val="20000"/>
              </a:spcBef>
              <a:spcAft>
                <a:spcPct val="0"/>
              </a:spcAft>
              <a:buClrTx/>
              <a:buSzTx/>
              <a:buFont typeface="Arial"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Valium</a:t>
            </a:r>
          </a:p>
        </p:txBody>
      </p:sp>
    </p:spTree>
    <p:extLst>
      <p:ext uri="{BB962C8B-B14F-4D97-AF65-F5344CB8AC3E}">
        <p14:creationId xmlns:p14="http://schemas.microsoft.com/office/powerpoint/2010/main" val="3665046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u="sng" dirty="0" smtClean="0"/>
              <a:t>Mechanism of Action</a:t>
            </a:r>
            <a:endParaRPr lang="en-US" u="sng" dirty="0"/>
          </a:p>
        </p:txBody>
      </p:sp>
      <p:sp>
        <p:nvSpPr>
          <p:cNvPr id="8" name="Content Placeholder 7"/>
          <p:cNvSpPr>
            <a:spLocks noGrp="1"/>
          </p:cNvSpPr>
          <p:nvPr>
            <p:ph idx="1"/>
          </p:nvPr>
        </p:nvSpPr>
        <p:spPr>
          <a:xfrm>
            <a:off x="685800" y="1600200"/>
            <a:ext cx="8229600" cy="4525963"/>
          </a:xfrm>
        </p:spPr>
        <p:txBody>
          <a:bodyPr/>
          <a:lstStyle/>
          <a:p>
            <a:r>
              <a:rPr lang="en-US" dirty="0" smtClean="0"/>
              <a:t>Act on Opioid receptors within the CNS</a:t>
            </a:r>
          </a:p>
          <a:p>
            <a:r>
              <a:rPr lang="en-US" dirty="0" smtClean="0"/>
              <a:t>Three primary receptor sites</a:t>
            </a:r>
          </a:p>
          <a:p>
            <a:pPr lvl="1"/>
            <a:r>
              <a:rPr lang="en-US" dirty="0" smtClean="0"/>
              <a:t>Physiological response depends  on the receptor site affected</a:t>
            </a:r>
          </a:p>
          <a:p>
            <a:r>
              <a:rPr lang="en-US" dirty="0" smtClean="0"/>
              <a:t>Primary actions:</a:t>
            </a:r>
          </a:p>
          <a:p>
            <a:pPr lvl="1"/>
            <a:r>
              <a:rPr lang="en-US" dirty="0" smtClean="0"/>
              <a:t>Analgesic properties</a:t>
            </a:r>
          </a:p>
          <a:p>
            <a:pPr marL="400050" lvl="1" indent="0">
              <a:buNone/>
            </a:pPr>
            <a:r>
              <a:rPr lang="en-US" i="1" dirty="0" smtClean="0"/>
              <a:t>And</a:t>
            </a:r>
          </a:p>
          <a:p>
            <a:pPr lvl="1"/>
            <a:r>
              <a:rPr lang="en-US" dirty="0" smtClean="0"/>
              <a:t>Sedative properties</a:t>
            </a:r>
          </a:p>
        </p:txBody>
      </p:sp>
    </p:spTree>
    <p:extLst>
      <p:ext uri="{BB962C8B-B14F-4D97-AF65-F5344CB8AC3E}">
        <p14:creationId xmlns:p14="http://schemas.microsoft.com/office/powerpoint/2010/main" val="10840554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Side Effects</a:t>
            </a:r>
            <a:endParaRPr lang="en-US" u="sng" dirty="0"/>
          </a:p>
        </p:txBody>
      </p:sp>
      <p:sp>
        <p:nvSpPr>
          <p:cNvPr id="6" name="Content Placeholder 5"/>
          <p:cNvSpPr>
            <a:spLocks noGrp="1"/>
          </p:cNvSpPr>
          <p:nvPr>
            <p:ph idx="1"/>
          </p:nvPr>
        </p:nvSpPr>
        <p:spPr>
          <a:xfrm>
            <a:off x="762000" y="1600200"/>
            <a:ext cx="7772400" cy="4525963"/>
          </a:xfrm>
        </p:spPr>
        <p:txBody>
          <a:bodyPr/>
          <a:lstStyle/>
          <a:p>
            <a:r>
              <a:rPr lang="en-US" dirty="0" smtClean="0"/>
              <a:t>Altered/decreased mental status</a:t>
            </a:r>
          </a:p>
          <a:p>
            <a:r>
              <a:rPr lang="en-US" dirty="0" smtClean="0"/>
              <a:t>Decreased respiratory rate</a:t>
            </a:r>
          </a:p>
          <a:p>
            <a:pPr lvl="1"/>
            <a:r>
              <a:rPr lang="en-US" dirty="0" smtClean="0"/>
              <a:t>Hypoxia</a:t>
            </a:r>
          </a:p>
          <a:p>
            <a:pPr lvl="1"/>
            <a:r>
              <a:rPr lang="en-US" dirty="0" smtClean="0"/>
              <a:t>Hypercarbia</a:t>
            </a:r>
          </a:p>
          <a:p>
            <a:r>
              <a:rPr lang="en-US" dirty="0" smtClean="0"/>
              <a:t>Constipation</a:t>
            </a:r>
            <a:endParaRPr lang="en-US" dirty="0"/>
          </a:p>
          <a:p>
            <a:r>
              <a:rPr lang="en-US" dirty="0" smtClean="0"/>
              <a:t>Nausea</a:t>
            </a:r>
          </a:p>
          <a:p>
            <a:r>
              <a:rPr lang="en-US" dirty="0" smtClean="0"/>
              <a:t>Death caused by respiratory arrest</a:t>
            </a:r>
          </a:p>
          <a:p>
            <a:pPr marL="0" indent="0">
              <a:buNone/>
            </a:pPr>
            <a:endParaRPr lang="en-US" dirty="0" smtClean="0"/>
          </a:p>
        </p:txBody>
      </p:sp>
    </p:spTree>
    <p:extLst>
      <p:ext uri="{BB962C8B-B14F-4D97-AF65-F5344CB8AC3E}">
        <p14:creationId xmlns:p14="http://schemas.microsoft.com/office/powerpoint/2010/main" val="26605872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Opioid Epidemic</a:t>
            </a:r>
            <a:endParaRPr lang="en-US"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722313" y="3148013"/>
            <a:ext cx="7772400" cy="1500187"/>
          </a:xfrm>
        </p:spPr>
        <p:txBody>
          <a:bodyPr/>
          <a:lstStyle/>
          <a:p>
            <a:r>
              <a:rPr lang="en-US" dirty="0" smtClean="0"/>
              <a:t>The United States</a:t>
            </a:r>
            <a:endParaRPr lang="en-US" dirty="0"/>
          </a:p>
        </p:txBody>
      </p:sp>
    </p:spTree>
    <p:extLst>
      <p:ext uri="{BB962C8B-B14F-4D97-AF65-F5344CB8AC3E}">
        <p14:creationId xmlns:p14="http://schemas.microsoft.com/office/powerpoint/2010/main" val="8532173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228600" y="228600"/>
            <a:ext cx="8458200" cy="838200"/>
          </a:xfrm>
        </p:spPr>
        <p:txBody>
          <a:bodyPr/>
          <a:lstStyle/>
          <a:p>
            <a:pPr algn="ctr"/>
            <a:r>
              <a:rPr lang="en-US" u="sng" dirty="0" smtClean="0"/>
              <a:t>Who is at risk?</a:t>
            </a:r>
            <a:endParaRPr lang="en-US" u="sng" dirty="0"/>
          </a:p>
        </p:txBody>
      </p:sp>
      <p:graphicFrame>
        <p:nvGraphicFramePr>
          <p:cNvPr id="11" name="Table 10"/>
          <p:cNvGraphicFramePr>
            <a:graphicFrameLocks noGrp="1"/>
          </p:cNvGraphicFramePr>
          <p:nvPr/>
        </p:nvGraphicFramePr>
        <p:xfrm>
          <a:off x="304800" y="1524000"/>
          <a:ext cx="8534400" cy="3608832"/>
        </p:xfrm>
        <a:graphic>
          <a:graphicData uri="http://schemas.openxmlformats.org/drawingml/2006/table">
            <a:tbl>
              <a:tblPr firstRow="1" bandRow="1">
                <a:tableStyleId>{5C22544A-7EE6-4342-B048-85BDC9FD1C3A}</a:tableStyleId>
              </a:tblPr>
              <a:tblGrid>
                <a:gridCol w="2844800"/>
                <a:gridCol w="2779091"/>
                <a:gridCol w="2910509"/>
              </a:tblGrid>
              <a:tr h="3608832">
                <a:tc>
                  <a:txBody>
                    <a:bodyPr/>
                    <a:lstStyle/>
                    <a:p>
                      <a:r>
                        <a:rPr lang="en-US" sz="3000" dirty="0" smtClean="0">
                          <a:solidFill>
                            <a:schemeClr val="accent6">
                              <a:lumMod val="10000"/>
                            </a:schemeClr>
                          </a:solidFill>
                        </a:rPr>
                        <a:t>People who use opioids for pain control</a:t>
                      </a:r>
                      <a:endParaRPr lang="en-US" sz="3000" dirty="0">
                        <a:solidFill>
                          <a:schemeClr val="accent6">
                            <a:lumMod val="10000"/>
                          </a:schemeClr>
                        </a:solidFill>
                      </a:endParaRPr>
                    </a:p>
                  </a:txBody>
                  <a:tcPr marL="97536" marR="97536" marT="48768" marB="48768">
                    <a:noFill/>
                  </a:tcPr>
                </a:tc>
                <a:tc>
                  <a:txBody>
                    <a:bodyPr/>
                    <a:lstStyle/>
                    <a:p>
                      <a:pPr algn="ctr"/>
                      <a:r>
                        <a:rPr lang="en-US" sz="3000" dirty="0" smtClean="0">
                          <a:solidFill>
                            <a:schemeClr val="accent6">
                              <a:lumMod val="10000"/>
                            </a:schemeClr>
                          </a:solidFill>
                        </a:rPr>
                        <a:t>Young people who are experimenting with drugs or who have</a:t>
                      </a:r>
                      <a:r>
                        <a:rPr lang="en-US" sz="3000" baseline="0" dirty="0" smtClean="0">
                          <a:solidFill>
                            <a:schemeClr val="accent6">
                              <a:lumMod val="10000"/>
                            </a:schemeClr>
                          </a:solidFill>
                        </a:rPr>
                        <a:t> drug dependence</a:t>
                      </a:r>
                      <a:endParaRPr lang="en-US" sz="3000" dirty="0">
                        <a:solidFill>
                          <a:schemeClr val="accent6">
                            <a:lumMod val="10000"/>
                          </a:schemeClr>
                        </a:solidFill>
                      </a:endParaRPr>
                    </a:p>
                  </a:txBody>
                  <a:tcPr marL="97536" marR="97536" marT="48768" marB="48768">
                    <a:solidFill>
                      <a:schemeClr val="accent1"/>
                    </a:solidFill>
                  </a:tcPr>
                </a:tc>
                <a:tc>
                  <a:txBody>
                    <a:bodyPr/>
                    <a:lstStyle/>
                    <a:p>
                      <a:r>
                        <a:rPr lang="en-US" sz="3000" dirty="0" smtClean="0">
                          <a:solidFill>
                            <a:schemeClr val="accent6">
                              <a:lumMod val="10000"/>
                            </a:schemeClr>
                          </a:solidFill>
                        </a:rPr>
                        <a:t>Long time drug users,</a:t>
                      </a:r>
                      <a:r>
                        <a:rPr lang="en-US" sz="3000" baseline="0" dirty="0" smtClean="0">
                          <a:solidFill>
                            <a:schemeClr val="accent6">
                              <a:lumMod val="10000"/>
                            </a:schemeClr>
                          </a:solidFill>
                        </a:rPr>
                        <a:t> often after a period of abstinence</a:t>
                      </a:r>
                    </a:p>
                    <a:p>
                      <a:r>
                        <a:rPr lang="en-US" sz="3000" baseline="0" dirty="0" smtClean="0">
                          <a:solidFill>
                            <a:schemeClr val="accent6">
                              <a:lumMod val="10000"/>
                            </a:schemeClr>
                          </a:solidFill>
                        </a:rPr>
                        <a:t>(rehab, prison, recovery)</a:t>
                      </a:r>
                      <a:endParaRPr lang="en-US" sz="3000" dirty="0">
                        <a:solidFill>
                          <a:schemeClr val="accent6">
                            <a:lumMod val="10000"/>
                          </a:schemeClr>
                        </a:solidFill>
                      </a:endParaRPr>
                    </a:p>
                  </a:txBody>
                  <a:tcPr marL="97536" marR="97536" marT="48768" marB="48768">
                    <a:noFill/>
                  </a:tcPr>
                </a:tc>
              </a:tr>
            </a:tbl>
          </a:graphicData>
        </a:graphic>
      </p:graphicFrame>
      <p:sp>
        <p:nvSpPr>
          <p:cNvPr id="12" name="Rectangle 11"/>
          <p:cNvSpPr/>
          <p:nvPr/>
        </p:nvSpPr>
        <p:spPr>
          <a:xfrm>
            <a:off x="685800" y="5105400"/>
            <a:ext cx="7696200" cy="1015663"/>
          </a:xfrm>
          <a:prstGeom prst="rect">
            <a:avLst/>
          </a:prstGeom>
          <a:solidFill>
            <a:schemeClr val="accent1">
              <a:lumMod val="60000"/>
              <a:lumOff val="40000"/>
            </a:schemeClr>
          </a:solidFill>
        </p:spPr>
        <p:txBody>
          <a:bodyPr wrap="square">
            <a:spAutoFit/>
          </a:bodyPr>
          <a:lstStyle/>
          <a:p>
            <a:pPr algn="ctr"/>
            <a:r>
              <a:rPr lang="en-US" sz="3000" dirty="0" err="1" smtClean="0"/>
              <a:t>Opioid</a:t>
            </a:r>
            <a:r>
              <a:rPr lang="en-US" sz="3000" dirty="0" smtClean="0"/>
              <a:t> overdoses occur in urban, rural and suburban areas of the state</a:t>
            </a:r>
            <a:endParaRPr lang="en-US" sz="3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900" y="1600200"/>
            <a:ext cx="7950200" cy="2806700"/>
          </a:xfrm>
          <a:prstGeom prst="rect">
            <a:avLst/>
          </a:prstGeom>
        </p:spPr>
      </p:pic>
      <p:sp>
        <p:nvSpPr>
          <p:cNvPr id="5" name="TextBox 4"/>
          <p:cNvSpPr txBox="1"/>
          <p:nvPr/>
        </p:nvSpPr>
        <p:spPr>
          <a:xfrm>
            <a:off x="3962400" y="4572000"/>
            <a:ext cx="4584700" cy="261610"/>
          </a:xfrm>
          <a:prstGeom prst="rect">
            <a:avLst/>
          </a:prstGeom>
          <a:noFill/>
        </p:spPr>
        <p:txBody>
          <a:bodyPr wrap="square" rtlCol="0">
            <a:spAutoFit/>
          </a:bodyPr>
          <a:lstStyle/>
          <a:p>
            <a:r>
              <a:rPr lang="en-US" sz="1100" dirty="0"/>
              <a:t>SOURCE: National Vital Statistics System, 1999-2010 (deaths include suicides)</a:t>
            </a:r>
          </a:p>
        </p:txBody>
      </p:sp>
      <p:sp>
        <p:nvSpPr>
          <p:cNvPr id="6" name="TextBox 5"/>
          <p:cNvSpPr txBox="1"/>
          <p:nvPr/>
        </p:nvSpPr>
        <p:spPr>
          <a:xfrm>
            <a:off x="990600" y="1143000"/>
            <a:ext cx="7162800" cy="369332"/>
          </a:xfrm>
          <a:prstGeom prst="rect">
            <a:avLst/>
          </a:prstGeom>
          <a:noFill/>
        </p:spPr>
        <p:txBody>
          <a:bodyPr wrap="square" rtlCol="0">
            <a:spAutoFit/>
          </a:bodyPr>
          <a:lstStyle/>
          <a:p>
            <a:pPr algn="ctr"/>
            <a:r>
              <a:rPr lang="en-US" b="1" u="sng" dirty="0" smtClean="0"/>
              <a:t>Prescription Overdose Deaths Among Women</a:t>
            </a:r>
            <a:endParaRPr lang="en-US" b="1" u="sng" dirty="0"/>
          </a:p>
        </p:txBody>
      </p:sp>
    </p:spTree>
    <p:extLst>
      <p:ext uri="{BB962C8B-B14F-4D97-AF65-F5344CB8AC3E}">
        <p14:creationId xmlns:p14="http://schemas.microsoft.com/office/powerpoint/2010/main" val="8321453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aloxonelawmaps20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520" y="152400"/>
            <a:ext cx="8028393" cy="6021285"/>
          </a:xfrm>
          <a:prstGeom prst="rect">
            <a:avLst/>
          </a:prstGeom>
        </p:spPr>
      </p:pic>
    </p:spTree>
    <p:extLst>
      <p:ext uri="{BB962C8B-B14F-4D97-AF65-F5344CB8AC3E}">
        <p14:creationId xmlns:p14="http://schemas.microsoft.com/office/powerpoint/2010/main" val="184226133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1opiod_infographic_usecha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81000"/>
            <a:ext cx="7620000" cy="5715000"/>
          </a:xfrm>
          <a:prstGeom prst="rect">
            <a:avLst/>
          </a:prstGeom>
        </p:spPr>
      </p:pic>
    </p:spTree>
    <p:extLst>
      <p:ext uri="{BB962C8B-B14F-4D97-AF65-F5344CB8AC3E}">
        <p14:creationId xmlns:p14="http://schemas.microsoft.com/office/powerpoint/2010/main" val="258353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Overdose Potential</a:t>
            </a:r>
            <a:endParaRPr lang="en-US" u="sng" dirty="0"/>
          </a:p>
        </p:txBody>
      </p:sp>
      <p:sp>
        <p:nvSpPr>
          <p:cNvPr id="5" name="Content Placeholder 4"/>
          <p:cNvSpPr>
            <a:spLocks noGrp="1"/>
          </p:cNvSpPr>
          <p:nvPr>
            <p:ph idx="1"/>
          </p:nvPr>
        </p:nvSpPr>
        <p:spPr>
          <a:xfrm>
            <a:off x="457200" y="1447800"/>
            <a:ext cx="8229600" cy="4678363"/>
          </a:xfrm>
        </p:spPr>
        <p:txBody>
          <a:bodyPr>
            <a:normAutofit/>
          </a:bodyPr>
          <a:lstStyle/>
          <a:p>
            <a:r>
              <a:rPr lang="en-US" dirty="0" smtClean="0"/>
              <a:t>Opiate/opioid medications, because of analgesic effects, have high potential for overdose</a:t>
            </a:r>
          </a:p>
          <a:p>
            <a:pPr lvl="1"/>
            <a:r>
              <a:rPr lang="en-US" dirty="0" smtClean="0"/>
              <a:t>Intentional</a:t>
            </a:r>
          </a:p>
          <a:p>
            <a:pPr lvl="1"/>
            <a:r>
              <a:rPr lang="en-US" dirty="0" smtClean="0"/>
              <a:t>Accidental</a:t>
            </a:r>
          </a:p>
          <a:p>
            <a:pPr lvl="1"/>
            <a:r>
              <a:rPr lang="en-US" dirty="0" smtClean="0"/>
              <a:t>Recreational</a:t>
            </a:r>
          </a:p>
        </p:txBody>
      </p:sp>
      <p:pic>
        <p:nvPicPr>
          <p:cNvPr id="6" name="Picture 5" descr="350Heroin.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0" y="3048000"/>
            <a:ext cx="2837642" cy="2132285"/>
          </a:xfrm>
          <a:prstGeom prst="rect">
            <a:avLst/>
          </a:prstGeom>
        </p:spPr>
      </p:pic>
    </p:spTree>
    <p:extLst>
      <p:ext uri="{BB962C8B-B14F-4D97-AF65-F5344CB8AC3E}">
        <p14:creationId xmlns:p14="http://schemas.microsoft.com/office/powerpoint/2010/main" val="38632944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14620" y="3733799"/>
            <a:ext cx="1376980" cy="1371600"/>
          </a:xfrm>
          <a:prstGeom prst="rect">
            <a:avLst/>
          </a:prstGeom>
        </p:spPr>
      </p:pic>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535" y="3733800"/>
            <a:ext cx="1091901" cy="1371600"/>
          </a:xfrm>
          <a:prstGeom prst="rect">
            <a:avLst/>
          </a:prstGeom>
        </p:spPr>
      </p:pic>
      <p:pic>
        <p:nvPicPr>
          <p:cNvPr id="17" name="Picture 1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96075" y="5181600"/>
            <a:ext cx="1371600" cy="13716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1275" y="2133600"/>
            <a:ext cx="3508151" cy="747475"/>
          </a:xfrm>
          <a:prstGeom prst="rect">
            <a:avLst/>
          </a:prstGeom>
        </p:spPr>
      </p:pic>
      <p:sp>
        <p:nvSpPr>
          <p:cNvPr id="2" name="Title 1"/>
          <p:cNvSpPr>
            <a:spLocks noGrp="1"/>
          </p:cNvSpPr>
          <p:nvPr>
            <p:ph type="title"/>
          </p:nvPr>
        </p:nvSpPr>
        <p:spPr>
          <a:xfrm>
            <a:off x="0" y="76201"/>
            <a:ext cx="9144000" cy="762000"/>
          </a:xfrm>
        </p:spPr>
        <p:txBody>
          <a:bodyPr/>
          <a:lstStyle/>
          <a:p>
            <a:pPr eaLnBrk="1" hangingPunct="1">
              <a:defRPr/>
            </a:pPr>
            <a:r>
              <a:rPr lang="en-US" altLang="en-US" sz="2200" b="1" u="none" dirty="0" smtClean="0">
                <a:effectLst>
                  <a:outerShdw blurRad="38100" dist="38100" dir="2700000" algn="tl">
                    <a:srgbClr val="C0C0C0"/>
                  </a:outerShdw>
                </a:effectLst>
                <a:ea typeface="ＭＳ Ｐゴシック" pitchFamily="34" charset="-128"/>
              </a:rPr>
              <a:t>This educational program is made possible in part by the following</a:t>
            </a:r>
          </a:p>
        </p:txBody>
      </p:sp>
      <p:pic>
        <p:nvPicPr>
          <p:cNvPr id="5125" name="Picture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778070" y="2415540"/>
            <a:ext cx="19372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Rectangle 2"/>
          <p:cNvSpPr>
            <a:spLocks noChangeArrowheads="1"/>
          </p:cNvSpPr>
          <p:nvPr/>
        </p:nvSpPr>
        <p:spPr bwMode="auto">
          <a:xfrm>
            <a:off x="3" y="-184667"/>
            <a:ext cx="18473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ea typeface="ＭＳ Ｐゴシック" pitchFamily="34" charset="-128"/>
              </a:defRPr>
            </a:lvl9pPr>
          </a:lstStyle>
          <a:p>
            <a:pPr eaLnBrk="1" hangingPunct="1">
              <a:spcBef>
                <a:spcPct val="0"/>
              </a:spcBef>
              <a:buFontTx/>
              <a:buNone/>
            </a:pPr>
            <a:endParaRPr lang="en-US" altLang="en-US" sz="1800">
              <a:solidFill>
                <a:srgbClr val="000000"/>
              </a:solidFill>
            </a:endParaRPr>
          </a:p>
        </p:txBody>
      </p:sp>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08652" y="767756"/>
            <a:ext cx="2958360" cy="1371600"/>
          </a:xfrm>
          <a:prstGeom prst="rect">
            <a:avLst/>
          </a:prstGeom>
        </p:spPr>
      </p:pic>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01818" y="762099"/>
            <a:ext cx="1422165" cy="1371600"/>
          </a:xfrm>
          <a:prstGeom prst="rect">
            <a:avLst/>
          </a:prstGeom>
        </p:spPr>
      </p:pic>
      <p:pic>
        <p:nvPicPr>
          <p:cNvPr id="13" name="Picture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400" y="3733798"/>
            <a:ext cx="1363026" cy="1371600"/>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095612" y="3733799"/>
            <a:ext cx="1204858" cy="1371600"/>
          </a:xfrm>
          <a:prstGeom prst="rect">
            <a:avLst/>
          </a:prstGeom>
        </p:spPr>
      </p:pic>
      <p:pic>
        <p:nvPicPr>
          <p:cNvPr id="18" name="Picture 1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34884" y="5181600"/>
            <a:ext cx="1379716" cy="1371600"/>
          </a:xfrm>
          <a:prstGeom prst="rect">
            <a:avLst/>
          </a:prstGeom>
        </p:spPr>
      </p:pic>
      <p:pic>
        <p:nvPicPr>
          <p:cNvPr id="19" name="Picture 1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58789" y="762099"/>
            <a:ext cx="1067625" cy="1371600"/>
          </a:xfrm>
          <a:prstGeom prst="rect">
            <a:avLst/>
          </a:prstGeom>
        </p:spPr>
      </p:pic>
      <p:pic>
        <p:nvPicPr>
          <p:cNvPr id="20" name="Picture 19"/>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617261" y="5562600"/>
            <a:ext cx="1909479" cy="457199"/>
          </a:xfrm>
          <a:prstGeom prst="rect">
            <a:avLst/>
          </a:prstGeom>
        </p:spPr>
      </p:pic>
      <p:pic>
        <p:nvPicPr>
          <p:cNvPr id="6150" name="Picture 6"/>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28644" y="2438400"/>
            <a:ext cx="1983987"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95516" y="762000"/>
            <a:ext cx="1278330"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771900" y="4191000"/>
            <a:ext cx="1600200" cy="1104137"/>
          </a:xfrm>
          <a:prstGeom prst="rect">
            <a:avLst/>
          </a:prstGeom>
        </p:spPr>
      </p:pic>
      <p:pic>
        <p:nvPicPr>
          <p:cNvPr id="7" name="Picture 6"/>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771900" y="3047999"/>
            <a:ext cx="1600200" cy="909702"/>
          </a:xfrm>
          <a:prstGeom prst="rect">
            <a:avLst/>
          </a:prstGeom>
        </p:spPr>
      </p:pic>
    </p:spTree>
    <p:extLst>
      <p:ext uri="{BB962C8B-B14F-4D97-AF65-F5344CB8AC3E}">
        <p14:creationId xmlns:p14="http://schemas.microsoft.com/office/powerpoint/2010/main" val="26592113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Intentional Overdoses</a:t>
            </a:r>
            <a:endParaRPr lang="en-US" u="sng" dirty="0"/>
          </a:p>
        </p:txBody>
      </p:sp>
      <p:sp>
        <p:nvSpPr>
          <p:cNvPr id="3" name="Content Placeholder 2"/>
          <p:cNvSpPr>
            <a:spLocks noGrp="1"/>
          </p:cNvSpPr>
          <p:nvPr>
            <p:ph idx="1"/>
          </p:nvPr>
        </p:nvSpPr>
        <p:spPr/>
        <p:txBody>
          <a:bodyPr/>
          <a:lstStyle/>
          <a:p>
            <a:r>
              <a:rPr lang="en-US" dirty="0" smtClean="0"/>
              <a:t>Pharmacological assisted suicides</a:t>
            </a:r>
          </a:p>
          <a:p>
            <a:r>
              <a:rPr lang="en-US" dirty="0" smtClean="0"/>
              <a:t>Opioids have been commonly used in conjunction with other prescribed medications as means to inflicting self har</a:t>
            </a:r>
            <a:r>
              <a:rPr lang="en-US" dirty="0"/>
              <a:t>m</a:t>
            </a:r>
          </a:p>
        </p:txBody>
      </p:sp>
    </p:spTree>
    <p:extLst>
      <p:ext uri="{BB962C8B-B14F-4D97-AF65-F5344CB8AC3E}">
        <p14:creationId xmlns:p14="http://schemas.microsoft.com/office/powerpoint/2010/main" val="42726411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Accidental Overdoses</a:t>
            </a:r>
            <a:endParaRPr lang="en-US" u="sng" dirty="0"/>
          </a:p>
        </p:txBody>
      </p:sp>
      <p:sp>
        <p:nvSpPr>
          <p:cNvPr id="3" name="Content Placeholder 2"/>
          <p:cNvSpPr>
            <a:spLocks noGrp="1"/>
          </p:cNvSpPr>
          <p:nvPr>
            <p:ph idx="1"/>
          </p:nvPr>
        </p:nvSpPr>
        <p:spPr>
          <a:xfrm>
            <a:off x="457200" y="1447800"/>
            <a:ext cx="8229600" cy="4678363"/>
          </a:xfrm>
        </p:spPr>
        <p:txBody>
          <a:bodyPr>
            <a:normAutofit/>
          </a:bodyPr>
          <a:lstStyle/>
          <a:p>
            <a:r>
              <a:rPr lang="en-US" dirty="0" smtClean="0"/>
              <a:t>Because of the use in management of chronic pain opioids are associated with accidental overdoses</a:t>
            </a:r>
          </a:p>
          <a:p>
            <a:r>
              <a:rPr lang="en-US" dirty="0" smtClean="0"/>
              <a:t>Prolonged discomfort results in tolerance to medication requiring increased dosing</a:t>
            </a:r>
          </a:p>
          <a:p>
            <a:r>
              <a:rPr lang="en-US" dirty="0" smtClean="0"/>
              <a:t>Interactions with other prescribed medications</a:t>
            </a:r>
          </a:p>
        </p:txBody>
      </p:sp>
    </p:spTree>
    <p:extLst>
      <p:ext uri="{BB962C8B-B14F-4D97-AF65-F5344CB8AC3E}">
        <p14:creationId xmlns:p14="http://schemas.microsoft.com/office/powerpoint/2010/main" val="225573288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Accidental Overdoses</a:t>
            </a:r>
            <a:endParaRPr lang="en-US" dirty="0"/>
          </a:p>
        </p:txBody>
      </p:sp>
      <p:sp>
        <p:nvSpPr>
          <p:cNvPr id="3" name="Content Placeholder 2"/>
          <p:cNvSpPr>
            <a:spLocks noGrp="1"/>
          </p:cNvSpPr>
          <p:nvPr>
            <p:ph idx="1"/>
          </p:nvPr>
        </p:nvSpPr>
        <p:spPr/>
        <p:txBody>
          <a:bodyPr/>
          <a:lstStyle/>
          <a:p>
            <a:r>
              <a:rPr lang="en-US" dirty="0"/>
              <a:t>Potentiated by other medications</a:t>
            </a:r>
          </a:p>
          <a:p>
            <a:r>
              <a:rPr lang="en-US" dirty="0"/>
              <a:t>Changes in metabolism and intolerance to medication </a:t>
            </a:r>
          </a:p>
          <a:p>
            <a:r>
              <a:rPr lang="en-US" dirty="0" smtClean="0"/>
              <a:t>Geriatrics and nursing home patients are more susceptible to these complications</a:t>
            </a:r>
            <a:endParaRPr lang="en-US" dirty="0"/>
          </a:p>
        </p:txBody>
      </p:sp>
    </p:spTree>
    <p:extLst>
      <p:ext uri="{BB962C8B-B14F-4D97-AF65-F5344CB8AC3E}">
        <p14:creationId xmlns:p14="http://schemas.microsoft.com/office/powerpoint/2010/main" val="202319970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Recreational Overdoses</a:t>
            </a:r>
            <a:endParaRPr lang="en-US" u="sng" dirty="0"/>
          </a:p>
        </p:txBody>
      </p:sp>
      <p:sp>
        <p:nvSpPr>
          <p:cNvPr id="3" name="Content Placeholder 2"/>
          <p:cNvSpPr>
            <a:spLocks noGrp="1"/>
          </p:cNvSpPr>
          <p:nvPr>
            <p:ph idx="1"/>
          </p:nvPr>
        </p:nvSpPr>
        <p:spPr/>
        <p:txBody>
          <a:bodyPr/>
          <a:lstStyle/>
          <a:p>
            <a:r>
              <a:rPr lang="en-US" dirty="0" smtClean="0"/>
              <a:t>Because of the nature of the mediations and euphoric effects associated with them opioids have high abuse potential</a:t>
            </a:r>
          </a:p>
          <a:p>
            <a:r>
              <a:rPr lang="en-US" dirty="0" smtClean="0"/>
              <a:t>Polypharmacy</a:t>
            </a:r>
          </a:p>
          <a:p>
            <a:pPr lvl="1"/>
            <a:r>
              <a:rPr lang="en-US" dirty="0" smtClean="0"/>
              <a:t>‘Speedball’</a:t>
            </a:r>
          </a:p>
          <a:p>
            <a:r>
              <a:rPr lang="en-US" dirty="0" smtClean="0"/>
              <a:t>No regulatory control over illegal substances like heroin to control the ‘purity’</a:t>
            </a:r>
            <a:endParaRPr lang="en-US" dirty="0"/>
          </a:p>
        </p:txBody>
      </p:sp>
    </p:spTree>
    <p:extLst>
      <p:ext uri="{BB962C8B-B14F-4D97-AF65-F5344CB8AC3E}">
        <p14:creationId xmlns:p14="http://schemas.microsoft.com/office/powerpoint/2010/main" val="14673992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rainspotting-quotes-4.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7000" y="1524000"/>
            <a:ext cx="6350000" cy="3454400"/>
          </a:xfrm>
          <a:prstGeom prst="rect">
            <a:avLst/>
          </a:prstGeom>
        </p:spPr>
      </p:pic>
      <p:sp>
        <p:nvSpPr>
          <p:cNvPr id="3" name="TextBox 2"/>
          <p:cNvSpPr txBox="1"/>
          <p:nvPr/>
        </p:nvSpPr>
        <p:spPr>
          <a:xfrm>
            <a:off x="5486400" y="4978400"/>
            <a:ext cx="2260600" cy="276999"/>
          </a:xfrm>
          <a:prstGeom prst="rect">
            <a:avLst/>
          </a:prstGeom>
          <a:noFill/>
        </p:spPr>
        <p:txBody>
          <a:bodyPr wrap="square" rtlCol="0">
            <a:spAutoFit/>
          </a:bodyPr>
          <a:lstStyle/>
          <a:p>
            <a:pPr algn="ctr"/>
            <a:r>
              <a:rPr lang="en-US" sz="1200" dirty="0" smtClean="0"/>
              <a:t>- Trainspotting, 1996</a:t>
            </a:r>
            <a:endParaRPr lang="en-US" sz="1200" dirty="0"/>
          </a:p>
        </p:txBody>
      </p:sp>
    </p:spTree>
    <p:extLst>
      <p:ext uri="{BB962C8B-B14F-4D97-AF65-F5344CB8AC3E}">
        <p14:creationId xmlns:p14="http://schemas.microsoft.com/office/powerpoint/2010/main" val="4607173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smtClean="0"/>
              <a:t>Opioid Overdose Triad</a:t>
            </a:r>
            <a:endParaRPr lang="en-US" dirty="0"/>
          </a:p>
        </p:txBody>
      </p:sp>
      <p:graphicFrame>
        <p:nvGraphicFramePr>
          <p:cNvPr id="11" name="Diagram 10"/>
          <p:cNvGraphicFramePr/>
          <p:nvPr>
            <p:extLst>
              <p:ext uri="{D42A27DB-BD31-4B8C-83A1-F6EECF244321}">
                <p14:modId xmlns:p14="http://schemas.microsoft.com/office/powerpoint/2010/main" val="1790166200"/>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213765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Overdose Signs and Symptoms</a:t>
            </a:r>
            <a:endParaRPr lang="en-US" u="sng"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838200" y="1600200"/>
            <a:ext cx="4038600" cy="4525963"/>
          </a:xfrm>
        </p:spPr>
        <p:txBody>
          <a:bodyPr/>
          <a:lstStyle/>
          <a:p>
            <a:r>
              <a:rPr lang="en-US" dirty="0" smtClean="0"/>
              <a:t>Euphoria</a:t>
            </a:r>
          </a:p>
          <a:p>
            <a:r>
              <a:rPr lang="en-US" dirty="0" smtClean="0"/>
              <a:t>Hypotension</a:t>
            </a:r>
          </a:p>
          <a:p>
            <a:r>
              <a:rPr lang="en-US" dirty="0" smtClean="0"/>
              <a:t>Bradycardia</a:t>
            </a:r>
          </a:p>
          <a:p>
            <a:r>
              <a:rPr lang="en-US" dirty="0" smtClean="0"/>
              <a:t>Bradypnea</a:t>
            </a:r>
          </a:p>
          <a:p>
            <a:r>
              <a:rPr lang="en-US" dirty="0" smtClean="0"/>
              <a:t>Hypothermia</a:t>
            </a:r>
          </a:p>
          <a:p>
            <a:r>
              <a:rPr lang="en-US" dirty="0" smtClean="0"/>
              <a:t>Diminished respiratory effort</a:t>
            </a:r>
            <a:endParaRPr lang="en-US" dirty="0"/>
          </a:p>
        </p:txBody>
      </p:sp>
      <p:sp>
        <p:nvSpPr>
          <p:cNvPr id="5" name="Content Placeholder 4"/>
          <p:cNvSpPr>
            <a:spLocks noGrp="1"/>
          </p:cNvSpPr>
          <p:nvPr>
            <p:ph sz="half" idx="2"/>
          </p:nvPr>
        </p:nvSpPr>
        <p:spPr/>
        <p:txBody>
          <a:bodyPr/>
          <a:lstStyle/>
          <a:p>
            <a:r>
              <a:rPr lang="en-US" dirty="0" smtClean="0"/>
              <a:t>Drowsiness</a:t>
            </a:r>
          </a:p>
          <a:p>
            <a:r>
              <a:rPr lang="en-US" dirty="0" smtClean="0"/>
              <a:t>Respiratory arrest</a:t>
            </a:r>
          </a:p>
          <a:p>
            <a:r>
              <a:rPr lang="en-US" dirty="0" smtClean="0"/>
              <a:t>Pupil constriction</a:t>
            </a:r>
          </a:p>
          <a:p>
            <a:r>
              <a:rPr lang="en-US" dirty="0" smtClean="0"/>
              <a:t>Injection ‘track’ marks</a:t>
            </a:r>
          </a:p>
          <a:p>
            <a:r>
              <a:rPr lang="en-US" dirty="0" smtClean="0"/>
              <a:t>Cardiac arrest</a:t>
            </a:r>
          </a:p>
          <a:p>
            <a:r>
              <a:rPr lang="en-US" dirty="0" smtClean="0"/>
              <a:t>Cyanosis</a:t>
            </a:r>
          </a:p>
          <a:p>
            <a:r>
              <a:rPr lang="en-US" dirty="0" smtClean="0"/>
              <a:t>Vomiting</a:t>
            </a:r>
            <a:endParaRPr lang="en-US" dirty="0"/>
          </a:p>
        </p:txBody>
      </p:sp>
    </p:spTree>
    <p:extLst>
      <p:ext uri="{BB962C8B-B14F-4D97-AF65-F5344CB8AC3E}">
        <p14:creationId xmlns:p14="http://schemas.microsoft.com/office/powerpoint/2010/main" val="33536693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effectLst>
                  <a:outerShdw blurRad="38100" dist="38100" dir="2700000" algn="tl">
                    <a:srgbClr val="000000">
                      <a:alpha val="43137"/>
                    </a:srgbClr>
                  </a:outerShdw>
                </a:effectLst>
              </a:rPr>
              <a:t>Differentiating Toxidromes</a:t>
            </a:r>
            <a:endParaRPr lang="en-US" u="sng"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457200" y="1219200"/>
            <a:ext cx="4040188" cy="639762"/>
          </a:xfrm>
        </p:spPr>
        <p:txBody>
          <a:bodyPr>
            <a:normAutofit/>
          </a:bodyPr>
          <a:lstStyle/>
          <a:p>
            <a:r>
              <a:rPr lang="en-US" sz="3200" dirty="0" smtClean="0">
                <a:solidFill>
                  <a:schemeClr val="tx1"/>
                </a:solidFill>
              </a:rPr>
              <a:t>Opioid/Narcotic</a:t>
            </a:r>
            <a:endParaRPr lang="en-US" sz="3200" dirty="0">
              <a:solidFill>
                <a:schemeClr val="tx1"/>
              </a:solidFill>
            </a:endParaRPr>
          </a:p>
        </p:txBody>
      </p:sp>
      <p:sp>
        <p:nvSpPr>
          <p:cNvPr id="6" name="Content Placeholder 5"/>
          <p:cNvSpPr>
            <a:spLocks noGrp="1"/>
          </p:cNvSpPr>
          <p:nvPr>
            <p:ph sz="half" idx="2"/>
          </p:nvPr>
        </p:nvSpPr>
        <p:spPr>
          <a:xfrm>
            <a:off x="381000" y="1905000"/>
            <a:ext cx="4191000" cy="4530726"/>
          </a:xfrm>
        </p:spPr>
        <p:txBody>
          <a:bodyPr>
            <a:normAutofit/>
          </a:bodyPr>
          <a:lstStyle/>
          <a:p>
            <a:r>
              <a:rPr lang="en-US" dirty="0">
                <a:solidFill>
                  <a:schemeClr val="tx1"/>
                </a:solidFill>
              </a:rPr>
              <a:t>CNS</a:t>
            </a:r>
            <a:r>
              <a:rPr lang="en-US" dirty="0" smtClean="0">
                <a:solidFill>
                  <a:schemeClr val="tx1"/>
                </a:solidFill>
              </a:rPr>
              <a:t> depression </a:t>
            </a:r>
            <a:r>
              <a:rPr lang="en-US" b="1" dirty="0" smtClean="0">
                <a:solidFill>
                  <a:schemeClr val="tx1"/>
                </a:solidFill>
              </a:rPr>
              <a:t>AND </a:t>
            </a:r>
            <a:r>
              <a:rPr lang="en-US" b="1" dirty="0">
                <a:solidFill>
                  <a:schemeClr val="tx1"/>
                </a:solidFill>
              </a:rPr>
              <a:t>respiratory </a:t>
            </a:r>
            <a:r>
              <a:rPr lang="en-US" b="1" dirty="0" smtClean="0">
                <a:solidFill>
                  <a:schemeClr val="tx1"/>
                </a:solidFill>
              </a:rPr>
              <a:t>depression and </a:t>
            </a:r>
            <a:r>
              <a:rPr lang="en-US" b="1" dirty="0" err="1" smtClean="0">
                <a:solidFill>
                  <a:schemeClr val="tx1"/>
                </a:solidFill>
              </a:rPr>
              <a:t>miosis</a:t>
            </a:r>
            <a:r>
              <a:rPr lang="en-US" dirty="0" smtClean="0">
                <a:solidFill>
                  <a:schemeClr val="tx1"/>
                </a:solidFill>
              </a:rPr>
              <a:t> </a:t>
            </a:r>
          </a:p>
          <a:p>
            <a:endParaRPr lang="en-US" dirty="0" smtClean="0"/>
          </a:p>
          <a:p>
            <a:r>
              <a:rPr lang="en-US" dirty="0" smtClean="0"/>
              <a:t>There are other medications that will cause these symptoms. </a:t>
            </a:r>
            <a:endParaRPr lang="en-US" dirty="0"/>
          </a:p>
        </p:txBody>
      </p:sp>
      <p:sp>
        <p:nvSpPr>
          <p:cNvPr id="7" name="Text Placeholder 6"/>
          <p:cNvSpPr>
            <a:spLocks noGrp="1"/>
          </p:cNvSpPr>
          <p:nvPr>
            <p:ph type="body" sz="quarter" idx="3"/>
          </p:nvPr>
        </p:nvSpPr>
        <p:spPr>
          <a:xfrm>
            <a:off x="4724400" y="1219200"/>
            <a:ext cx="4041775" cy="639762"/>
          </a:xfrm>
        </p:spPr>
        <p:txBody>
          <a:bodyPr>
            <a:normAutofit/>
          </a:bodyPr>
          <a:lstStyle/>
          <a:p>
            <a:r>
              <a:rPr lang="en-US" sz="3200" dirty="0" smtClean="0">
                <a:solidFill>
                  <a:schemeClr val="tx1"/>
                </a:solidFill>
              </a:rPr>
              <a:t>Sedative/Hypnotic</a:t>
            </a:r>
            <a:endParaRPr lang="en-US" sz="3200" dirty="0">
              <a:solidFill>
                <a:schemeClr val="tx1"/>
              </a:solidFill>
            </a:endParaRPr>
          </a:p>
        </p:txBody>
      </p:sp>
      <p:sp>
        <p:nvSpPr>
          <p:cNvPr id="8" name="Content Placeholder 7"/>
          <p:cNvSpPr>
            <a:spLocks noGrp="1"/>
          </p:cNvSpPr>
          <p:nvPr>
            <p:ph sz="quarter" idx="4"/>
          </p:nvPr>
        </p:nvSpPr>
        <p:spPr>
          <a:xfrm>
            <a:off x="4645025" y="1905000"/>
            <a:ext cx="4041775" cy="4149725"/>
          </a:xfrm>
        </p:spPr>
        <p:txBody>
          <a:bodyPr>
            <a:normAutofit lnSpcReduction="10000"/>
          </a:bodyPr>
          <a:lstStyle/>
          <a:p>
            <a:r>
              <a:rPr lang="en-US" dirty="0"/>
              <a:t>Sedation </a:t>
            </a:r>
            <a:r>
              <a:rPr lang="en-US" dirty="0" smtClean="0"/>
              <a:t>with </a:t>
            </a:r>
            <a:r>
              <a:rPr lang="en-US" dirty="0" smtClean="0">
                <a:solidFill>
                  <a:schemeClr val="tx1"/>
                </a:solidFill>
              </a:rPr>
              <a:t>CNS </a:t>
            </a:r>
            <a:r>
              <a:rPr lang="en-US" dirty="0">
                <a:solidFill>
                  <a:schemeClr val="tx1"/>
                </a:solidFill>
              </a:rPr>
              <a:t>depression and </a:t>
            </a:r>
            <a:r>
              <a:rPr lang="en-US" b="1" dirty="0">
                <a:solidFill>
                  <a:schemeClr val="tx1"/>
                </a:solidFill>
              </a:rPr>
              <a:t>minimal or no respiratory</a:t>
            </a:r>
            <a:r>
              <a:rPr lang="en-US" dirty="0">
                <a:solidFill>
                  <a:schemeClr val="tx1"/>
                </a:solidFill>
              </a:rPr>
              <a:t> </a:t>
            </a:r>
            <a:r>
              <a:rPr lang="en-US" b="1" dirty="0" smtClean="0">
                <a:solidFill>
                  <a:schemeClr val="tx1"/>
                </a:solidFill>
              </a:rPr>
              <a:t>depression and </a:t>
            </a:r>
            <a:r>
              <a:rPr lang="en-US" b="1" dirty="0" err="1" smtClean="0">
                <a:solidFill>
                  <a:schemeClr val="tx1"/>
                </a:solidFill>
              </a:rPr>
              <a:t>miosis</a:t>
            </a:r>
            <a:r>
              <a:rPr lang="en-US" b="1" dirty="0" smtClean="0">
                <a:solidFill>
                  <a:schemeClr val="tx1"/>
                </a:solidFill>
              </a:rPr>
              <a:t> </a:t>
            </a:r>
            <a:r>
              <a:rPr lang="en-US" b="1" dirty="0">
                <a:solidFill>
                  <a:schemeClr val="tx1"/>
                </a:solidFill>
              </a:rPr>
              <a:t>or</a:t>
            </a:r>
            <a:r>
              <a:rPr lang="en-US" dirty="0">
                <a:solidFill>
                  <a:schemeClr val="tx1"/>
                </a:solidFill>
              </a:rPr>
              <a:t> </a:t>
            </a:r>
            <a:r>
              <a:rPr lang="en-US" b="1" dirty="0">
                <a:solidFill>
                  <a:schemeClr val="tx1"/>
                </a:solidFill>
              </a:rPr>
              <a:t>mydriasis</a:t>
            </a:r>
            <a:r>
              <a:rPr lang="en-US" dirty="0">
                <a:solidFill>
                  <a:schemeClr val="tx1"/>
                </a:solidFill>
              </a:rPr>
              <a:t> </a:t>
            </a:r>
            <a:endParaRPr lang="en-US" dirty="0" smtClean="0">
              <a:solidFill>
                <a:schemeClr val="tx1"/>
              </a:solidFill>
            </a:endParaRPr>
          </a:p>
          <a:p>
            <a:endParaRPr lang="en-US" dirty="0" smtClean="0"/>
          </a:p>
          <a:p>
            <a:r>
              <a:rPr lang="en-US" dirty="0"/>
              <a:t>Anticonvulsants, benzodiazepines, barbiturates, ethanol, methocarbamol, </a:t>
            </a:r>
            <a:r>
              <a:rPr lang="en-US" dirty="0" smtClean="0"/>
              <a:t>trazodone</a:t>
            </a:r>
            <a:r>
              <a:rPr lang="en-US" dirty="0"/>
              <a:t>, zolpidem</a:t>
            </a:r>
            <a:r>
              <a:rPr lang="en-US" dirty="0" smtClean="0"/>
              <a:t>, designer benzo’s, ketamine, MXE</a:t>
            </a:r>
            <a:endParaRPr lang="en-US" b="1" dirty="0"/>
          </a:p>
        </p:txBody>
      </p:sp>
    </p:spTree>
    <p:extLst>
      <p:ext uri="{BB962C8B-B14F-4D97-AF65-F5344CB8AC3E}">
        <p14:creationId xmlns:p14="http://schemas.microsoft.com/office/powerpoint/2010/main" val="374901752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u="sng" dirty="0" smtClean="0"/>
              <a:t>Additional EMS Concerns</a:t>
            </a:r>
            <a:endParaRPr lang="en-US" u="sng" dirty="0"/>
          </a:p>
        </p:txBody>
      </p:sp>
      <p:sp>
        <p:nvSpPr>
          <p:cNvPr id="6" name="Content Placeholder 5"/>
          <p:cNvSpPr>
            <a:spLocks noGrp="1"/>
          </p:cNvSpPr>
          <p:nvPr>
            <p:ph idx="1"/>
          </p:nvPr>
        </p:nvSpPr>
        <p:spPr>
          <a:xfrm>
            <a:off x="762000" y="1600200"/>
            <a:ext cx="7772400" cy="4525963"/>
          </a:xfrm>
        </p:spPr>
        <p:txBody>
          <a:bodyPr/>
          <a:lstStyle/>
          <a:p>
            <a:r>
              <a:rPr lang="en-US" dirty="0" smtClean="0"/>
              <a:t>Intravenous drug users are at increased risk for infectious diseases such as hepatitis and HIV/AIDS</a:t>
            </a:r>
          </a:p>
          <a:p>
            <a:r>
              <a:rPr lang="en-US" dirty="0" smtClean="0"/>
              <a:t>There may be needles on the patient</a:t>
            </a:r>
          </a:p>
          <a:p>
            <a:r>
              <a:rPr lang="en-US" dirty="0" smtClean="0"/>
              <a:t>Rapid </a:t>
            </a:r>
            <a:r>
              <a:rPr lang="en-US" dirty="0" err="1" smtClean="0"/>
              <a:t>withdrawl</a:t>
            </a:r>
            <a:r>
              <a:rPr lang="en-US" dirty="0" smtClean="0"/>
              <a:t> from overdose can lead to disorientation and, occasionally, combativeness (more on this later)</a:t>
            </a:r>
          </a:p>
        </p:txBody>
      </p:sp>
    </p:spTree>
    <p:extLst>
      <p:ext uri="{BB962C8B-B14F-4D97-AF65-F5344CB8AC3E}">
        <p14:creationId xmlns:p14="http://schemas.microsoft.com/office/powerpoint/2010/main" val="34764235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Naloxone</a:t>
            </a:r>
            <a:endParaRPr lang="en-US" u="sng" dirty="0"/>
          </a:p>
        </p:txBody>
      </p:sp>
      <p:sp>
        <p:nvSpPr>
          <p:cNvPr id="3" name="Content Placeholder 2"/>
          <p:cNvSpPr>
            <a:spLocks noGrp="1"/>
          </p:cNvSpPr>
          <p:nvPr>
            <p:ph idx="1"/>
          </p:nvPr>
        </p:nvSpPr>
        <p:spPr>
          <a:xfrm>
            <a:off x="457200" y="1524000"/>
            <a:ext cx="8229600" cy="3047999"/>
          </a:xfrm>
        </p:spPr>
        <p:txBody>
          <a:bodyPr/>
          <a:lstStyle/>
          <a:p>
            <a:pPr marL="0" indent="0">
              <a:buNone/>
            </a:pPr>
            <a:r>
              <a:rPr lang="en-US" u="sng" dirty="0" smtClean="0"/>
              <a:t>Name:</a:t>
            </a:r>
            <a:r>
              <a:rPr lang="en-US" dirty="0" smtClean="0"/>
              <a:t> Naloxone Hydrochloride (Narcan)</a:t>
            </a:r>
          </a:p>
          <a:p>
            <a:pPr marL="0" indent="0">
              <a:buNone/>
            </a:pPr>
            <a:r>
              <a:rPr lang="en-US" u="sng" dirty="0" smtClean="0"/>
              <a:t>Class:</a:t>
            </a:r>
            <a:r>
              <a:rPr lang="en-US" dirty="0" smtClean="0"/>
              <a:t> Opioid Antagonist</a:t>
            </a:r>
          </a:p>
          <a:p>
            <a:pPr marL="0" indent="0">
              <a:buNone/>
            </a:pPr>
            <a:r>
              <a:rPr lang="en-US" u="sng" dirty="0" smtClean="0"/>
              <a:t>Action:</a:t>
            </a:r>
            <a:r>
              <a:rPr lang="en-US" dirty="0" smtClean="0"/>
              <a:t> Reverses effects of opioids</a:t>
            </a:r>
          </a:p>
          <a:p>
            <a:pPr marL="0" indent="0">
              <a:buNone/>
            </a:pPr>
            <a:r>
              <a:rPr lang="en-US" u="sng" dirty="0" smtClean="0"/>
              <a:t>Availability:</a:t>
            </a:r>
            <a:r>
              <a:rPr lang="en-US" dirty="0" smtClean="0"/>
              <a:t> 2mg/2mL</a:t>
            </a:r>
          </a:p>
          <a:p>
            <a:pPr marL="0" indent="0">
              <a:buNone/>
            </a:pPr>
            <a:endParaRPr lang="en-US" dirty="0"/>
          </a:p>
        </p:txBody>
      </p:sp>
      <p:pic>
        <p:nvPicPr>
          <p:cNvPr id="5" name="Picture 4" descr="naloxone-409x227.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126503" y="3548219"/>
            <a:ext cx="4865097" cy="2700181"/>
          </a:xfrm>
          <a:prstGeom prst="rect">
            <a:avLst/>
          </a:prstGeom>
        </p:spPr>
      </p:pic>
    </p:spTree>
    <p:extLst>
      <p:ext uri="{BB962C8B-B14F-4D97-AF65-F5344CB8AC3E}">
        <p14:creationId xmlns:p14="http://schemas.microsoft.com/office/powerpoint/2010/main" val="2188519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Purpose</a:t>
            </a:r>
            <a:endParaRPr lang="en-US" u="sng" dirty="0"/>
          </a:p>
        </p:txBody>
      </p:sp>
      <p:sp>
        <p:nvSpPr>
          <p:cNvPr id="3" name="Content Placeholder 2"/>
          <p:cNvSpPr>
            <a:spLocks noGrp="1"/>
          </p:cNvSpPr>
          <p:nvPr>
            <p:ph idx="1"/>
          </p:nvPr>
        </p:nvSpPr>
        <p:spPr/>
        <p:txBody>
          <a:bodyPr/>
          <a:lstStyle/>
          <a:p>
            <a:pPr marL="0" indent="0" algn="ctr">
              <a:buNone/>
            </a:pPr>
            <a:r>
              <a:rPr lang="en-US" dirty="0" smtClean="0"/>
              <a:t>The purpose of this program is to educate the BLS provider to the inclusion of Naloxone into the EMT medication formulary</a:t>
            </a:r>
            <a:endParaRPr lang="en-US" dirty="0"/>
          </a:p>
        </p:txBody>
      </p:sp>
    </p:spTree>
    <p:extLst>
      <p:ext uri="{BB962C8B-B14F-4D97-AF65-F5344CB8AC3E}">
        <p14:creationId xmlns:p14="http://schemas.microsoft.com/office/powerpoint/2010/main" val="28550272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Naloxone</a:t>
            </a:r>
            <a:endParaRPr lang="en-US" dirty="0"/>
          </a:p>
        </p:txBody>
      </p:sp>
      <p:sp>
        <p:nvSpPr>
          <p:cNvPr id="5" name="TextBox 4"/>
          <p:cNvSpPr txBox="1"/>
          <p:nvPr/>
        </p:nvSpPr>
        <p:spPr>
          <a:xfrm>
            <a:off x="228600" y="1828800"/>
            <a:ext cx="8915400" cy="3785652"/>
          </a:xfrm>
          <a:prstGeom prst="rect">
            <a:avLst/>
          </a:prstGeom>
          <a:noFill/>
        </p:spPr>
        <p:txBody>
          <a:bodyPr wrap="square" rtlCol="0">
            <a:spAutoFit/>
          </a:bodyPr>
          <a:lstStyle/>
          <a:p>
            <a:pPr>
              <a:buFont typeface="Arial"/>
              <a:buChar char="•"/>
            </a:pPr>
            <a:r>
              <a:rPr lang="en-US" sz="3000" dirty="0" smtClean="0"/>
              <a:t>  Competitive antagonist that can reverse </a:t>
            </a:r>
            <a:r>
              <a:rPr lang="en-US" sz="3000" dirty="0" err="1" smtClean="0"/>
              <a:t>opioid</a:t>
            </a:r>
            <a:r>
              <a:rPr lang="en-US" sz="3000" dirty="0" smtClean="0"/>
              <a:t> OD</a:t>
            </a:r>
          </a:p>
          <a:p>
            <a:endParaRPr lang="en-US" sz="3000" dirty="0" smtClean="0"/>
          </a:p>
          <a:p>
            <a:pPr>
              <a:buFont typeface="Arial"/>
              <a:buChar char="•"/>
            </a:pPr>
            <a:r>
              <a:rPr lang="en-US" sz="3000" dirty="0" smtClean="0"/>
              <a:t>  May require more than 1 dose if no effect in 3-5 </a:t>
            </a:r>
            <a:r>
              <a:rPr lang="en-US" sz="3000" dirty="0" err="1" smtClean="0"/>
              <a:t>mins</a:t>
            </a:r>
            <a:endParaRPr lang="en-US" sz="3000" dirty="0" smtClean="0"/>
          </a:p>
          <a:p>
            <a:endParaRPr lang="en-US" sz="3000" dirty="0" smtClean="0"/>
          </a:p>
          <a:p>
            <a:pPr>
              <a:buFont typeface="Arial"/>
              <a:buChar char="•"/>
            </a:pPr>
            <a:r>
              <a:rPr lang="en-US" sz="3000" dirty="0" smtClean="0"/>
              <a:t>  Low risk of harmful side effects (including in patients  </a:t>
            </a:r>
          </a:p>
          <a:p>
            <a:r>
              <a:rPr lang="en-US" sz="3000" dirty="0" smtClean="0"/>
              <a:t>    who are not suffering </a:t>
            </a:r>
            <a:r>
              <a:rPr lang="en-US" sz="3000" dirty="0" err="1" smtClean="0"/>
              <a:t>opioid</a:t>
            </a:r>
            <a:r>
              <a:rPr lang="en-US" sz="3000" dirty="0" smtClean="0"/>
              <a:t> OD)</a:t>
            </a:r>
          </a:p>
          <a:p>
            <a:endParaRPr lang="en-US" sz="3000" dirty="0" smtClean="0"/>
          </a:p>
          <a:p>
            <a:pPr>
              <a:buFont typeface="Arial"/>
              <a:buChar char="•"/>
            </a:pPr>
            <a:r>
              <a:rPr lang="en-US" sz="3000" dirty="0" smtClean="0"/>
              <a:t>  Dose: 2 mg, IN (1 mg/</a:t>
            </a:r>
            <a:r>
              <a:rPr lang="en-US" sz="3000" dirty="0" err="1" smtClean="0"/>
              <a:t>nare</a:t>
            </a:r>
            <a:r>
              <a:rPr lang="en-US" sz="3000"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Opiate Receptor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6765" y="381040"/>
            <a:ext cx="6990470" cy="4660313"/>
          </a:xfrm>
          <a:prstGeom prst="rect">
            <a:avLst/>
          </a:prstGeom>
        </p:spPr>
      </p:pic>
      <p:cxnSp>
        <p:nvCxnSpPr>
          <p:cNvPr id="10" name="Elbow Connector 9"/>
          <p:cNvCxnSpPr>
            <a:stCxn id="8" idx="0"/>
          </p:cNvCxnSpPr>
          <p:nvPr/>
        </p:nvCxnSpPr>
        <p:spPr>
          <a:xfrm rot="16200000" flipH="1">
            <a:off x="6934200" y="1981200"/>
            <a:ext cx="228600" cy="1905000"/>
          </a:xfrm>
          <a:prstGeom prst="bentConnector4">
            <a:avLst>
              <a:gd name="adj1" fmla="val -100000"/>
              <a:gd name="adj2" fmla="val 101817"/>
            </a:avLst>
          </a:prstGeom>
          <a:ln w="57150" cmpd="sng">
            <a:solidFill>
              <a:srgbClr val="FFFF00"/>
            </a:solidFill>
          </a:ln>
        </p:spPr>
        <p:style>
          <a:lnRef idx="2">
            <a:schemeClr val="accent1"/>
          </a:lnRef>
          <a:fillRef idx="0">
            <a:schemeClr val="accent1"/>
          </a:fillRef>
          <a:effectRef idx="1">
            <a:schemeClr val="accent1"/>
          </a:effectRef>
          <a:fontRef idx="minor">
            <a:schemeClr val="tx1"/>
          </a:fontRef>
        </p:style>
      </p:cxnSp>
      <p:sp>
        <p:nvSpPr>
          <p:cNvPr id="6" name="TextBox 5"/>
          <p:cNvSpPr txBox="1"/>
          <p:nvPr/>
        </p:nvSpPr>
        <p:spPr>
          <a:xfrm>
            <a:off x="152400" y="2743200"/>
            <a:ext cx="1752600" cy="369332"/>
          </a:xfrm>
          <a:prstGeom prst="rect">
            <a:avLst/>
          </a:prstGeom>
          <a:ln w="38100" cmpd="sng">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dirty="0" smtClean="0"/>
              <a:t>Opioid receptor</a:t>
            </a:r>
            <a:endParaRPr lang="en-US" dirty="0"/>
          </a:p>
        </p:txBody>
      </p:sp>
      <p:sp>
        <p:nvSpPr>
          <p:cNvPr id="14" name="TextBox 13"/>
          <p:cNvSpPr txBox="1"/>
          <p:nvPr/>
        </p:nvSpPr>
        <p:spPr>
          <a:xfrm>
            <a:off x="7153208" y="2895600"/>
            <a:ext cx="1981200" cy="646331"/>
          </a:xfrm>
          <a:prstGeom prst="rect">
            <a:avLst/>
          </a:prstGeom>
          <a:ln w="38100" cmpd="sng">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Opioid bound to receptor site</a:t>
            </a:r>
            <a:endParaRPr lang="en-US" dirty="0"/>
          </a:p>
        </p:txBody>
      </p:sp>
      <p:sp>
        <p:nvSpPr>
          <p:cNvPr id="8" name="TextBox 7"/>
          <p:cNvSpPr txBox="1"/>
          <p:nvPr/>
        </p:nvSpPr>
        <p:spPr>
          <a:xfrm>
            <a:off x="5638800" y="2819400"/>
            <a:ext cx="914400" cy="1066800"/>
          </a:xfrm>
          <a:prstGeom prst="rect">
            <a:avLst/>
          </a:prstGeom>
          <a:solidFill>
            <a:srgbClr val="FFFFFF">
              <a:alpha val="0"/>
            </a:srgbClr>
          </a:solidFill>
          <a:ln w="76200" cmpd="sng">
            <a:solidFill>
              <a:srgbClr val="FFFF0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endParaRPr lang="en-US" dirty="0"/>
          </a:p>
        </p:txBody>
      </p:sp>
      <p:cxnSp>
        <p:nvCxnSpPr>
          <p:cNvPr id="21" name="Curved Connector 20"/>
          <p:cNvCxnSpPr>
            <a:stCxn id="7" idx="1"/>
            <a:endCxn id="6" idx="2"/>
          </p:cNvCxnSpPr>
          <p:nvPr/>
        </p:nvCxnSpPr>
        <p:spPr>
          <a:xfrm rot="10800000">
            <a:off x="1028700" y="3112532"/>
            <a:ext cx="1409700" cy="926068"/>
          </a:xfrm>
          <a:prstGeom prst="curvedConnector2">
            <a:avLst/>
          </a:prstGeom>
          <a:ln w="38100" cmpd="sng">
            <a:solidFill>
              <a:srgbClr val="FFFF00"/>
            </a:solidFill>
          </a:ln>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438400" y="3124200"/>
            <a:ext cx="1295400" cy="1828800"/>
          </a:xfrm>
          <a:prstGeom prst="rect">
            <a:avLst/>
          </a:prstGeom>
          <a:solidFill>
            <a:srgbClr val="FFFFFF">
              <a:alpha val="0"/>
            </a:srgbClr>
          </a:solidFill>
          <a:ln w="76200" cmpd="sng">
            <a:solidFill>
              <a:srgbClr val="FFFF0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endParaRPr lang="en-US" dirty="0"/>
          </a:p>
        </p:txBody>
      </p:sp>
      <p:sp>
        <p:nvSpPr>
          <p:cNvPr id="24" name="TextBox 23"/>
          <p:cNvSpPr txBox="1"/>
          <p:nvPr/>
        </p:nvSpPr>
        <p:spPr>
          <a:xfrm>
            <a:off x="5638800" y="4953000"/>
            <a:ext cx="3048000" cy="276999"/>
          </a:xfrm>
          <a:prstGeom prst="rect">
            <a:avLst/>
          </a:prstGeom>
          <a:noFill/>
        </p:spPr>
        <p:txBody>
          <a:bodyPr wrap="square" rtlCol="0">
            <a:spAutoFit/>
          </a:bodyPr>
          <a:lstStyle/>
          <a:p>
            <a:r>
              <a:rPr lang="en-US" sz="1200" dirty="0" smtClean="0"/>
              <a:t>-  Harm Reduction Coalition</a:t>
            </a:r>
            <a:endParaRPr lang="en-US" sz="1200" dirty="0"/>
          </a:p>
        </p:txBody>
      </p:sp>
    </p:spTree>
    <p:extLst>
      <p:ext uri="{BB962C8B-B14F-4D97-AF65-F5344CB8AC3E}">
        <p14:creationId xmlns:p14="http://schemas.microsoft.com/office/powerpoint/2010/main" val="38385807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Opiate Antagonis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6844" y="457200"/>
            <a:ext cx="7030312" cy="4663440"/>
          </a:xfrm>
          <a:prstGeom prst="rect">
            <a:avLst/>
          </a:prstGeom>
        </p:spPr>
      </p:pic>
      <p:sp>
        <p:nvSpPr>
          <p:cNvPr id="3" name="TextBox 2"/>
          <p:cNvSpPr txBox="1"/>
          <p:nvPr/>
        </p:nvSpPr>
        <p:spPr>
          <a:xfrm>
            <a:off x="4114800" y="2895600"/>
            <a:ext cx="914400" cy="1066800"/>
          </a:xfrm>
          <a:prstGeom prst="rect">
            <a:avLst/>
          </a:prstGeom>
          <a:solidFill>
            <a:srgbClr val="FFFFFF">
              <a:alpha val="0"/>
            </a:srgbClr>
          </a:solidFill>
          <a:ln w="76200" cmpd="sng">
            <a:solidFill>
              <a:srgbClr val="FFFF00"/>
            </a:solidFill>
          </a:ln>
        </p:spPr>
        <p:style>
          <a:lnRef idx="3">
            <a:schemeClr val="lt1"/>
          </a:lnRef>
          <a:fillRef idx="1">
            <a:schemeClr val="accent4"/>
          </a:fillRef>
          <a:effectRef idx="1">
            <a:schemeClr val="accent4"/>
          </a:effectRef>
          <a:fontRef idx="minor">
            <a:schemeClr val="lt1"/>
          </a:fontRef>
        </p:style>
        <p:txBody>
          <a:bodyPr wrap="square" rtlCol="0">
            <a:spAutoFit/>
          </a:bodyPr>
          <a:lstStyle/>
          <a:p>
            <a:endParaRPr lang="en-US" dirty="0"/>
          </a:p>
        </p:txBody>
      </p:sp>
      <p:cxnSp>
        <p:nvCxnSpPr>
          <p:cNvPr id="4" name="Elbow Connector 3"/>
          <p:cNvCxnSpPr>
            <a:stCxn id="3" idx="2"/>
          </p:cNvCxnSpPr>
          <p:nvPr/>
        </p:nvCxnSpPr>
        <p:spPr>
          <a:xfrm rot="16200000" flipH="1">
            <a:off x="6013450" y="2520950"/>
            <a:ext cx="546100" cy="3429000"/>
          </a:xfrm>
          <a:prstGeom prst="bentConnector2">
            <a:avLst/>
          </a:prstGeom>
          <a:ln w="57150" cmpd="sng">
            <a:solidFill>
              <a:srgbClr val="FFFF00"/>
            </a:solidFill>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7162800" y="4114800"/>
            <a:ext cx="1981200" cy="646331"/>
          </a:xfrm>
          <a:prstGeom prst="rect">
            <a:avLst/>
          </a:prstGeom>
          <a:ln w="38100" cmpd="sng">
            <a:solidFill>
              <a:srgbClr val="FFFF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en-US" dirty="0" smtClean="0"/>
              <a:t>Naloxone bound to receptor site</a:t>
            </a:r>
            <a:endParaRPr lang="en-US" dirty="0"/>
          </a:p>
        </p:txBody>
      </p:sp>
    </p:spTree>
    <p:extLst>
      <p:ext uri="{BB962C8B-B14F-4D97-AF65-F5344CB8AC3E}">
        <p14:creationId xmlns:p14="http://schemas.microsoft.com/office/powerpoint/2010/main" val="32757224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Side Effects</a:t>
            </a:r>
            <a:endParaRPr lang="en-US" u="sng"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a:xfrm>
            <a:off x="762000" y="1600200"/>
            <a:ext cx="3810000" cy="4525963"/>
          </a:xfrm>
        </p:spPr>
        <p:txBody>
          <a:bodyPr/>
          <a:lstStyle/>
          <a:p>
            <a:r>
              <a:rPr lang="en-US" dirty="0" smtClean="0"/>
              <a:t>Nausea</a:t>
            </a:r>
          </a:p>
          <a:p>
            <a:r>
              <a:rPr lang="en-US" dirty="0" smtClean="0"/>
              <a:t>Vomiting</a:t>
            </a:r>
          </a:p>
          <a:p>
            <a:r>
              <a:rPr lang="en-US" dirty="0" smtClean="0"/>
              <a:t>Combativeness</a:t>
            </a:r>
          </a:p>
          <a:p>
            <a:r>
              <a:rPr lang="en-US" dirty="0" smtClean="0"/>
              <a:t>Agitation</a:t>
            </a:r>
          </a:p>
          <a:p>
            <a:r>
              <a:rPr lang="en-US" dirty="0" smtClean="0"/>
              <a:t>Diarrhea	</a:t>
            </a:r>
            <a:endParaRPr lang="en-US" dirty="0"/>
          </a:p>
        </p:txBody>
      </p:sp>
      <p:sp>
        <p:nvSpPr>
          <p:cNvPr id="5" name="Content Placeholder 4"/>
          <p:cNvSpPr>
            <a:spLocks noGrp="1"/>
          </p:cNvSpPr>
          <p:nvPr>
            <p:ph sz="half" idx="2"/>
          </p:nvPr>
        </p:nvSpPr>
        <p:spPr/>
        <p:txBody>
          <a:bodyPr/>
          <a:lstStyle/>
          <a:p>
            <a:r>
              <a:rPr lang="en-US" dirty="0" smtClean="0"/>
              <a:t>Hypertension</a:t>
            </a:r>
          </a:p>
          <a:p>
            <a:r>
              <a:rPr lang="en-US" dirty="0" smtClean="0"/>
              <a:t>Tremors</a:t>
            </a:r>
          </a:p>
          <a:p>
            <a:r>
              <a:rPr lang="en-US" dirty="0" smtClean="0"/>
              <a:t>Tachycardia</a:t>
            </a:r>
          </a:p>
          <a:p>
            <a:r>
              <a:rPr lang="en-US" dirty="0" smtClean="0"/>
              <a:t>Diaphoresis</a:t>
            </a:r>
          </a:p>
          <a:p>
            <a:r>
              <a:rPr lang="en-US" dirty="0" smtClean="0"/>
              <a:t>Dilated pupils</a:t>
            </a:r>
            <a:endParaRPr lang="en-US" dirty="0"/>
          </a:p>
        </p:txBody>
      </p:sp>
    </p:spTree>
    <p:extLst>
      <p:ext uri="{BB962C8B-B14F-4D97-AF65-F5344CB8AC3E}">
        <p14:creationId xmlns:p14="http://schemas.microsoft.com/office/powerpoint/2010/main" val="36978121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the Numbers</a:t>
            </a:r>
            <a:endParaRPr lang="en-US" dirty="0"/>
          </a:p>
        </p:txBody>
      </p:sp>
      <p:sp>
        <p:nvSpPr>
          <p:cNvPr id="3" name="Content Placeholder 2"/>
          <p:cNvSpPr>
            <a:spLocks noGrp="1"/>
          </p:cNvSpPr>
          <p:nvPr>
            <p:ph idx="1"/>
          </p:nvPr>
        </p:nvSpPr>
        <p:spPr/>
        <p:txBody>
          <a:bodyPr/>
          <a:lstStyle/>
          <a:p>
            <a:r>
              <a:rPr lang="en-US" dirty="0" smtClean="0"/>
              <a:t>400 – number of regional BLS administrations</a:t>
            </a:r>
          </a:p>
          <a:p>
            <a:r>
              <a:rPr lang="en-US" dirty="0" smtClean="0"/>
              <a:t>10% - approximate incidence of uncooperative patients post-administration</a:t>
            </a:r>
          </a:p>
          <a:p>
            <a:r>
              <a:rPr lang="en-US" dirty="0" smtClean="0"/>
              <a:t>2 – number of patients requiring mechanical restraints</a:t>
            </a:r>
          </a:p>
          <a:p>
            <a:r>
              <a:rPr lang="en-US" dirty="0" smtClean="0"/>
              <a:t>0 – number of first responders injured</a:t>
            </a:r>
          </a:p>
          <a:p>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EMS Care</a:t>
            </a:r>
            <a:endParaRPr lang="en-US" u="sng" dirty="0"/>
          </a:p>
        </p:txBody>
      </p:sp>
      <p:sp>
        <p:nvSpPr>
          <p:cNvPr id="3" name="Content Placeholder 2"/>
          <p:cNvSpPr>
            <a:spLocks noGrp="1"/>
          </p:cNvSpPr>
          <p:nvPr>
            <p:ph idx="1"/>
          </p:nvPr>
        </p:nvSpPr>
        <p:spPr>
          <a:xfrm>
            <a:off x="609600" y="1371600"/>
            <a:ext cx="7924800" cy="4419600"/>
          </a:xfrm>
        </p:spPr>
        <p:txBody>
          <a:bodyPr>
            <a:normAutofit fontScale="92500"/>
          </a:bodyPr>
          <a:lstStyle/>
          <a:p>
            <a:pPr marL="0" indent="0">
              <a:buNone/>
            </a:pPr>
            <a:r>
              <a:rPr lang="en-US" dirty="0" smtClean="0"/>
              <a:t>Remember the </a:t>
            </a:r>
            <a:r>
              <a:rPr lang="en-US" b="1" i="1" dirty="0" smtClean="0"/>
              <a:t>basics</a:t>
            </a:r>
            <a:r>
              <a:rPr lang="en-US" dirty="0" smtClean="0"/>
              <a:t>:</a:t>
            </a:r>
          </a:p>
          <a:p>
            <a:pPr marL="514350" indent="-514350">
              <a:buAutoNum type="arabicParenR"/>
            </a:pPr>
            <a:r>
              <a:rPr lang="en-US" dirty="0" smtClean="0"/>
              <a:t>Perform patient assessment and history taking</a:t>
            </a:r>
          </a:p>
          <a:p>
            <a:pPr marL="514350" indent="-514350">
              <a:buAutoNum type="arabicParenR"/>
            </a:pPr>
            <a:r>
              <a:rPr lang="en-US" dirty="0" smtClean="0"/>
              <a:t>Routine patient care and airway management</a:t>
            </a:r>
          </a:p>
          <a:p>
            <a:pPr marL="914400" lvl="1" indent="-514350"/>
            <a:r>
              <a:rPr lang="en-US" dirty="0" smtClean="0"/>
              <a:t>High flow O</a:t>
            </a:r>
            <a:r>
              <a:rPr lang="en-US" baseline="-25000" dirty="0" smtClean="0"/>
              <a:t>2</a:t>
            </a:r>
            <a:r>
              <a:rPr lang="en-US" dirty="0" smtClean="0"/>
              <a:t> and/or assist ventilations</a:t>
            </a:r>
          </a:p>
          <a:p>
            <a:pPr marL="0" indent="0">
              <a:buNone/>
            </a:pPr>
            <a:r>
              <a:rPr lang="en-US" b="1" i="1" dirty="0" smtClean="0"/>
              <a:t>Then:</a:t>
            </a:r>
          </a:p>
          <a:p>
            <a:pPr marL="406400" indent="-406400">
              <a:buNone/>
            </a:pPr>
            <a:r>
              <a:rPr lang="en-US" dirty="0" smtClean="0"/>
              <a:t>3) If unresponsive with respiratory depression and possible opiate overdose:</a:t>
            </a:r>
          </a:p>
          <a:p>
            <a:pPr marL="406400" indent="-406400">
              <a:buNone/>
            </a:pPr>
            <a:r>
              <a:rPr lang="en-US" dirty="0"/>
              <a:t>	</a:t>
            </a:r>
            <a:r>
              <a:rPr lang="en-US" dirty="0" smtClean="0"/>
              <a:t>Administer Naloxone</a:t>
            </a:r>
          </a:p>
        </p:txBody>
      </p:sp>
    </p:spTree>
    <p:extLst>
      <p:ext uri="{BB962C8B-B14F-4D97-AF65-F5344CB8AC3E}">
        <p14:creationId xmlns:p14="http://schemas.microsoft.com/office/powerpoint/2010/main" val="38435424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8707" cy="1143000"/>
          </a:xfrm>
        </p:spPr>
        <p:txBody>
          <a:bodyPr/>
          <a:lstStyle/>
          <a:p>
            <a:r>
              <a:rPr lang="en-US" dirty="0" smtClean="0"/>
              <a:t>When to Use Naloxone</a:t>
            </a:r>
            <a:endParaRPr lang="en-US" dirty="0"/>
          </a:p>
        </p:txBody>
      </p:sp>
      <p:sp>
        <p:nvSpPr>
          <p:cNvPr id="3" name="TextBox 2"/>
          <p:cNvSpPr txBox="1"/>
          <p:nvPr/>
        </p:nvSpPr>
        <p:spPr>
          <a:xfrm>
            <a:off x="2203421" y="966739"/>
            <a:ext cx="4922884" cy="53463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Overdose suspected</a:t>
            </a:r>
          </a:p>
        </p:txBody>
      </p:sp>
      <p:sp>
        <p:nvSpPr>
          <p:cNvPr id="6" name="TextBox 5"/>
          <p:cNvSpPr txBox="1"/>
          <p:nvPr/>
        </p:nvSpPr>
        <p:spPr>
          <a:xfrm>
            <a:off x="2203421" y="1921218"/>
            <a:ext cx="4922884" cy="53363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Not responsive to painful stimuli</a:t>
            </a:r>
          </a:p>
        </p:txBody>
      </p:sp>
      <p:sp>
        <p:nvSpPr>
          <p:cNvPr id="7" name="TextBox 6"/>
          <p:cNvSpPr txBox="1"/>
          <p:nvPr/>
        </p:nvSpPr>
        <p:spPr>
          <a:xfrm>
            <a:off x="1718067" y="3850892"/>
            <a:ext cx="1753371" cy="641791"/>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Normal </a:t>
            </a:r>
            <a:r>
              <a:rPr lang="en-US" sz="2200" dirty="0" smtClean="0">
                <a:solidFill>
                  <a:prstClr val="white"/>
                </a:solidFill>
                <a:latin typeface="Arial Narrow" pitchFamily="34" charset="0"/>
              </a:rPr>
              <a:t> or </a:t>
            </a:r>
            <a:r>
              <a:rPr lang="en-US" sz="2200" dirty="0">
                <a:solidFill>
                  <a:prstClr val="white"/>
                </a:solidFill>
                <a:latin typeface="Arial Narrow" pitchFamily="34" charset="0"/>
              </a:rPr>
              <a:t>Fast</a:t>
            </a:r>
          </a:p>
        </p:txBody>
      </p:sp>
      <p:sp>
        <p:nvSpPr>
          <p:cNvPr id="8" name="TextBox 7"/>
          <p:cNvSpPr txBox="1"/>
          <p:nvPr/>
        </p:nvSpPr>
        <p:spPr>
          <a:xfrm>
            <a:off x="1718067" y="4948901"/>
            <a:ext cx="1753371" cy="1125141"/>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smtClean="0">
                <a:solidFill>
                  <a:prstClr val="white"/>
                </a:solidFill>
                <a:latin typeface="Arial Narrow" pitchFamily="34" charset="0"/>
              </a:rPr>
              <a:t>Appropriate care</a:t>
            </a:r>
            <a:endParaRPr lang="en-US" sz="2200" dirty="0">
              <a:solidFill>
                <a:prstClr val="white"/>
              </a:solidFill>
              <a:latin typeface="Arial Narrow" pitchFamily="34" charset="0"/>
            </a:endParaRPr>
          </a:p>
        </p:txBody>
      </p:sp>
      <p:sp>
        <p:nvSpPr>
          <p:cNvPr id="9" name="TextBox 8"/>
          <p:cNvSpPr txBox="1"/>
          <p:nvPr/>
        </p:nvSpPr>
        <p:spPr>
          <a:xfrm>
            <a:off x="2209800" y="2819400"/>
            <a:ext cx="4922884" cy="53363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Breathing status</a:t>
            </a:r>
          </a:p>
        </p:txBody>
      </p:sp>
      <p:sp>
        <p:nvSpPr>
          <p:cNvPr id="10" name="TextBox 9"/>
          <p:cNvSpPr txBox="1"/>
          <p:nvPr/>
        </p:nvSpPr>
        <p:spPr>
          <a:xfrm>
            <a:off x="3775494" y="3850892"/>
            <a:ext cx="1755219" cy="64179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0" tIns="32146" rIns="0" bIns="32146" rtlCol="0" anchor="ctr" anchorCtr="0">
            <a:noAutofit/>
          </a:bodyPr>
          <a:lstStyle/>
          <a:p>
            <a:pPr algn="ctr" defTabSz="820312"/>
            <a:r>
              <a:rPr lang="en-US" sz="2200" dirty="0">
                <a:solidFill>
                  <a:prstClr val="white"/>
                </a:solidFill>
                <a:latin typeface="Arial Narrow" pitchFamily="34" charset="0"/>
              </a:rPr>
              <a:t>Slow</a:t>
            </a:r>
            <a:r>
              <a:rPr lang="en-US" sz="2200" dirty="0" smtClean="0">
                <a:solidFill>
                  <a:prstClr val="white"/>
                </a:solidFill>
                <a:latin typeface="Arial Narrow" pitchFamily="34" charset="0"/>
              </a:rPr>
              <a:t> </a:t>
            </a:r>
            <a:endParaRPr lang="en-US" sz="2200" dirty="0">
              <a:solidFill>
                <a:prstClr val="white"/>
              </a:solidFill>
              <a:latin typeface="Arial Narrow" pitchFamily="34" charset="0"/>
            </a:endParaRPr>
          </a:p>
        </p:txBody>
      </p:sp>
      <p:sp>
        <p:nvSpPr>
          <p:cNvPr id="11" name="TextBox 10"/>
          <p:cNvSpPr txBox="1"/>
          <p:nvPr/>
        </p:nvSpPr>
        <p:spPr>
          <a:xfrm>
            <a:off x="3786977" y="4951105"/>
            <a:ext cx="1755219" cy="1122936"/>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smtClean="0">
                <a:solidFill>
                  <a:prstClr val="white"/>
                </a:solidFill>
                <a:latin typeface="Arial Narrow" pitchFamily="34" charset="0"/>
              </a:rPr>
              <a:t>Assisted ventilations and </a:t>
            </a:r>
            <a:r>
              <a:rPr lang="en-US" sz="2200" dirty="0" err="1" smtClean="0">
                <a:solidFill>
                  <a:prstClr val="white"/>
                </a:solidFill>
                <a:latin typeface="Arial Narrow" pitchFamily="34" charset="0"/>
              </a:rPr>
              <a:t>Naloxone</a:t>
            </a:r>
            <a:endParaRPr lang="en-US" sz="2200" dirty="0">
              <a:solidFill>
                <a:prstClr val="white"/>
              </a:solidFill>
              <a:latin typeface="Arial Narrow" pitchFamily="34" charset="0"/>
            </a:endParaRPr>
          </a:p>
        </p:txBody>
      </p:sp>
      <p:sp>
        <p:nvSpPr>
          <p:cNvPr id="12" name="TextBox 11"/>
          <p:cNvSpPr txBox="1"/>
          <p:nvPr/>
        </p:nvSpPr>
        <p:spPr>
          <a:xfrm>
            <a:off x="5858290" y="3850892"/>
            <a:ext cx="1755219" cy="64179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No or Gasping</a:t>
            </a:r>
          </a:p>
        </p:txBody>
      </p:sp>
      <p:sp>
        <p:nvSpPr>
          <p:cNvPr id="13" name="TextBox 12"/>
          <p:cNvSpPr txBox="1"/>
          <p:nvPr/>
        </p:nvSpPr>
        <p:spPr>
          <a:xfrm>
            <a:off x="5858290" y="4973679"/>
            <a:ext cx="1755219" cy="110036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smtClean="0">
                <a:solidFill>
                  <a:prstClr val="white"/>
                </a:solidFill>
                <a:latin typeface="Arial Narrow" pitchFamily="34" charset="0"/>
              </a:rPr>
              <a:t>Cardiac arrest protocol and </a:t>
            </a:r>
            <a:r>
              <a:rPr lang="en-US" sz="2200" dirty="0" err="1" smtClean="0">
                <a:solidFill>
                  <a:prstClr val="white"/>
                </a:solidFill>
                <a:latin typeface="Arial Narrow" pitchFamily="34" charset="0"/>
              </a:rPr>
              <a:t>Naloxone</a:t>
            </a:r>
            <a:endParaRPr lang="en-US" sz="2200" dirty="0">
              <a:solidFill>
                <a:prstClr val="white"/>
              </a:solidFill>
              <a:latin typeface="Arial Narrow" pitchFamily="34" charset="0"/>
            </a:endParaRPr>
          </a:p>
        </p:txBody>
      </p:sp>
      <p:sp>
        <p:nvSpPr>
          <p:cNvPr id="14" name="Down Arrow 13"/>
          <p:cNvSpPr/>
          <p:nvPr/>
        </p:nvSpPr>
        <p:spPr>
          <a:xfrm>
            <a:off x="4447474" y="4572887"/>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5" name="Down Arrow 14"/>
          <p:cNvSpPr/>
          <p:nvPr/>
        </p:nvSpPr>
        <p:spPr>
          <a:xfrm>
            <a:off x="4441095" y="2464144"/>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6" name="Down Arrow 15"/>
          <p:cNvSpPr/>
          <p:nvPr/>
        </p:nvSpPr>
        <p:spPr>
          <a:xfrm>
            <a:off x="4479364" y="1551123"/>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7" name="Down Arrow 16"/>
          <p:cNvSpPr/>
          <p:nvPr/>
        </p:nvSpPr>
        <p:spPr>
          <a:xfrm>
            <a:off x="2427189" y="3407946"/>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8" name="Down Arrow 17"/>
          <p:cNvSpPr/>
          <p:nvPr/>
        </p:nvSpPr>
        <p:spPr>
          <a:xfrm>
            <a:off x="2468156" y="4567040"/>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9" name="Down Arrow 18"/>
          <p:cNvSpPr/>
          <p:nvPr/>
        </p:nvSpPr>
        <p:spPr>
          <a:xfrm>
            <a:off x="4441095" y="3438731"/>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20" name="Down Arrow 19"/>
          <p:cNvSpPr/>
          <p:nvPr/>
        </p:nvSpPr>
        <p:spPr>
          <a:xfrm>
            <a:off x="6500929" y="4578603"/>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21" name="Down Arrow 20"/>
          <p:cNvSpPr/>
          <p:nvPr/>
        </p:nvSpPr>
        <p:spPr>
          <a:xfrm>
            <a:off x="6489447" y="3415432"/>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Tree>
    <p:extLst>
      <p:ext uri="{BB962C8B-B14F-4D97-AF65-F5344CB8AC3E}">
        <p14:creationId xmlns:p14="http://schemas.microsoft.com/office/powerpoint/2010/main" val="335352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Intranasal (</a:t>
            </a:r>
            <a:r>
              <a:rPr lang="en-US" i="1" u="sng" dirty="0" smtClean="0"/>
              <a:t>IN)</a:t>
            </a:r>
            <a:endParaRPr lang="en-US" u="sng" dirty="0"/>
          </a:p>
        </p:txBody>
      </p:sp>
      <p:sp>
        <p:nvSpPr>
          <p:cNvPr id="3" name="Content Placeholder 2"/>
          <p:cNvSpPr>
            <a:spLocks noGrp="1"/>
          </p:cNvSpPr>
          <p:nvPr>
            <p:ph idx="1"/>
          </p:nvPr>
        </p:nvSpPr>
        <p:spPr>
          <a:xfrm>
            <a:off x="609600" y="1524000"/>
            <a:ext cx="8229600" cy="4525963"/>
          </a:xfrm>
        </p:spPr>
        <p:txBody>
          <a:bodyPr/>
          <a:lstStyle/>
          <a:p>
            <a:r>
              <a:rPr lang="en-US" dirty="0" smtClean="0"/>
              <a:t>Alternate route for administration of medications that are absorbed in the blood</a:t>
            </a:r>
          </a:p>
          <a:p>
            <a:r>
              <a:rPr lang="en-US" dirty="0" smtClean="0"/>
              <a:t>Comparable rates of absorption with IV/IO administration</a:t>
            </a:r>
          </a:p>
          <a:p>
            <a:r>
              <a:rPr lang="en-US" dirty="0" smtClean="0"/>
              <a:t>Increased safety</a:t>
            </a:r>
          </a:p>
          <a:p>
            <a:pPr lvl="1"/>
            <a:r>
              <a:rPr lang="en-US" dirty="0" smtClean="0"/>
              <a:t>Needleless</a:t>
            </a:r>
          </a:p>
          <a:p>
            <a:r>
              <a:rPr lang="en-US" dirty="0" smtClean="0"/>
              <a:t>Painless</a:t>
            </a:r>
            <a:endParaRPr lang="en-US" dirty="0"/>
          </a:p>
        </p:txBody>
      </p:sp>
      <p:pic>
        <p:nvPicPr>
          <p:cNvPr id="5" name="Picture 4" descr="MAD100-2.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43400" y="3505200"/>
            <a:ext cx="4123449" cy="2247280"/>
          </a:xfrm>
          <a:prstGeom prst="rect">
            <a:avLst/>
          </a:prstGeom>
        </p:spPr>
      </p:pic>
    </p:spTree>
    <p:extLst>
      <p:ext uri="{BB962C8B-B14F-4D97-AF65-F5344CB8AC3E}">
        <p14:creationId xmlns:p14="http://schemas.microsoft.com/office/powerpoint/2010/main" val="4787168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u="sng" dirty="0" smtClean="0"/>
              <a:t>Naloxone Administration</a:t>
            </a:r>
            <a:endParaRPr lang="en-US" u="sng" dirty="0"/>
          </a:p>
        </p:txBody>
      </p:sp>
      <p:sp>
        <p:nvSpPr>
          <p:cNvPr id="5" name="Content Placeholder 4"/>
          <p:cNvSpPr>
            <a:spLocks noGrp="1"/>
          </p:cNvSpPr>
          <p:nvPr>
            <p:ph idx="1"/>
          </p:nvPr>
        </p:nvSpPr>
        <p:spPr>
          <a:xfrm>
            <a:off x="457200" y="1600201"/>
            <a:ext cx="8229600" cy="2575560"/>
          </a:xfrm>
        </p:spPr>
        <p:txBody>
          <a:bodyPr/>
          <a:lstStyle/>
          <a:p>
            <a:r>
              <a:rPr lang="en-US" sz="2800" dirty="0" smtClean="0"/>
              <a:t>Each package contains one 2mg/2mL vial</a:t>
            </a:r>
          </a:p>
          <a:p>
            <a:r>
              <a:rPr lang="en-US" sz="2800" dirty="0" smtClean="0"/>
              <a:t>Remove caps on delivery system and medication vial </a:t>
            </a:r>
          </a:p>
          <a:p>
            <a:r>
              <a:rPr lang="en-US" sz="2800" dirty="0" smtClean="0"/>
              <a:t>Connect mucosal atomization device (MAD)</a:t>
            </a:r>
          </a:p>
          <a:p>
            <a:r>
              <a:rPr lang="en-US" sz="2800" dirty="0" smtClean="0"/>
              <a:t>Insert medication into delivery system</a:t>
            </a:r>
          </a:p>
          <a:p>
            <a:r>
              <a:rPr lang="en-US" sz="2800" dirty="0" smtClean="0"/>
              <a:t>Administer 1mg/</a:t>
            </a:r>
            <a:r>
              <a:rPr lang="en-US" sz="2800" dirty="0" err="1" smtClean="0"/>
              <a:t>nare</a:t>
            </a:r>
            <a:endParaRPr lang="en-US" sz="2800" dirty="0" smtClean="0"/>
          </a:p>
          <a:p>
            <a:endParaRPr lang="en-US" dirty="0" smtClean="0"/>
          </a:p>
        </p:txBody>
      </p:sp>
      <p:sp>
        <p:nvSpPr>
          <p:cNvPr id="6" name="TextBox 5"/>
          <p:cNvSpPr txBox="1"/>
          <p:nvPr/>
        </p:nvSpPr>
        <p:spPr>
          <a:xfrm>
            <a:off x="5943600" y="5943600"/>
            <a:ext cx="2971800" cy="261610"/>
          </a:xfrm>
          <a:prstGeom prst="rect">
            <a:avLst/>
          </a:prstGeom>
          <a:noFill/>
        </p:spPr>
        <p:txBody>
          <a:bodyPr wrap="square" rtlCol="0">
            <a:spAutoFit/>
          </a:bodyPr>
          <a:lstStyle/>
          <a:p>
            <a:r>
              <a:rPr lang="en-US" sz="1100" i="1" dirty="0" smtClean="0"/>
              <a:t>- Harm Reduction Coalition</a:t>
            </a:r>
            <a:endParaRPr lang="en-US" sz="1100" i="1" dirty="0"/>
          </a:p>
        </p:txBody>
      </p:sp>
    </p:spTree>
    <p:extLst>
      <p:ext uri="{BB962C8B-B14F-4D97-AF65-F5344CB8AC3E}">
        <p14:creationId xmlns:p14="http://schemas.microsoft.com/office/powerpoint/2010/main" val="234210699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Steps to assemble – </a:t>
            </a:r>
            <a:br>
              <a:rPr lang="en-US" dirty="0" smtClean="0"/>
            </a:br>
            <a:r>
              <a:rPr lang="en-US" dirty="0" smtClean="0"/>
              <a:t>Open box</a:t>
            </a:r>
            <a:endParaRPr lang="en-US" dirty="0"/>
          </a:p>
        </p:txBody>
      </p:sp>
      <p:pic>
        <p:nvPicPr>
          <p:cNvPr id="5" name="Picture 4" descr="IMG_8869.jpg"/>
          <p:cNvPicPr>
            <a:picLocks noChangeAspect="1"/>
          </p:cNvPicPr>
          <p:nvPr/>
        </p:nvPicPr>
        <p:blipFill rotWithShape="1">
          <a:blip r:embed="rId3" cstate="print">
            <a:extLst>
              <a:ext uri="{28A0092B-C50C-407E-A947-70E740481C1C}">
                <a14:useLocalDpi xmlns:a14="http://schemas.microsoft.com/office/drawing/2010/main" val="0"/>
              </a:ext>
            </a:extLst>
          </a:blip>
          <a:srcRect l="50452" t="31185" r="27938" b="10829"/>
          <a:stretch/>
        </p:blipFill>
        <p:spPr>
          <a:xfrm rot="16200000">
            <a:off x="3729721" y="199342"/>
            <a:ext cx="1674385" cy="599057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877582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Objectives</a:t>
            </a:r>
            <a:endParaRPr lang="en-US" u="sng" dirty="0"/>
          </a:p>
        </p:txBody>
      </p:sp>
      <p:sp>
        <p:nvSpPr>
          <p:cNvPr id="3" name="Content Placeholder 2"/>
          <p:cNvSpPr>
            <a:spLocks noGrp="1"/>
          </p:cNvSpPr>
          <p:nvPr>
            <p:ph idx="1"/>
          </p:nvPr>
        </p:nvSpPr>
        <p:spPr/>
        <p:txBody>
          <a:bodyPr/>
          <a:lstStyle/>
          <a:p>
            <a:pPr marL="0" indent="0">
              <a:buNone/>
            </a:pPr>
            <a:r>
              <a:rPr lang="en-US" dirty="0" smtClean="0"/>
              <a:t>At the conclusion of this program the BLS provider will be able to:</a:t>
            </a:r>
          </a:p>
          <a:p>
            <a:r>
              <a:rPr lang="en-US" dirty="0"/>
              <a:t>Identify the signs, symptoms, and considerations for possible opiate </a:t>
            </a:r>
            <a:r>
              <a:rPr lang="en-US" dirty="0" smtClean="0"/>
              <a:t>OD</a:t>
            </a:r>
          </a:p>
          <a:p>
            <a:r>
              <a:rPr lang="en-US" dirty="0" smtClean="0"/>
              <a:t>Understand the basic pharmacology of Naloxone</a:t>
            </a:r>
          </a:p>
          <a:p>
            <a:r>
              <a:rPr lang="en-US" dirty="0" smtClean="0"/>
              <a:t>Understand the indications and administration of IN Naloxone</a:t>
            </a:r>
            <a:endParaRPr lang="en-US" dirty="0"/>
          </a:p>
        </p:txBody>
      </p:sp>
    </p:spTree>
    <p:extLst>
      <p:ext uri="{BB962C8B-B14F-4D97-AF65-F5344CB8AC3E}">
        <p14:creationId xmlns:p14="http://schemas.microsoft.com/office/powerpoint/2010/main" val="3315883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8869.jpg"/>
          <p:cNvPicPr>
            <a:picLocks noChangeAspect="1"/>
          </p:cNvPicPr>
          <p:nvPr/>
        </p:nvPicPr>
        <p:blipFill rotWithShape="1">
          <a:blip r:embed="rId2" cstate="print">
            <a:extLst>
              <a:ext uri="{28A0092B-C50C-407E-A947-70E740481C1C}">
                <a14:useLocalDpi xmlns:a14="http://schemas.microsoft.com/office/drawing/2010/main" val="0"/>
              </a:ext>
            </a:extLst>
          </a:blip>
          <a:srcRect l="8805" t="18059" r="12362"/>
          <a:stretch/>
        </p:blipFill>
        <p:spPr>
          <a:xfrm rot="16200000">
            <a:off x="1577280" y="-1102359"/>
            <a:ext cx="6108223" cy="8465342"/>
          </a:xfrm>
          <a:prstGeom prst="rect">
            <a:avLst/>
          </a:prstGeom>
        </p:spPr>
      </p:pic>
    </p:spTree>
    <p:extLst>
      <p:ext uri="{BB962C8B-B14F-4D97-AF65-F5344CB8AC3E}">
        <p14:creationId xmlns:p14="http://schemas.microsoft.com/office/powerpoint/2010/main" val="354954164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take off yellow caps </a:t>
            </a:r>
            <a:endParaRPr lang="en-US" dirty="0"/>
          </a:p>
        </p:txBody>
      </p:sp>
      <p:pic>
        <p:nvPicPr>
          <p:cNvPr id="3" name="Picture 2" descr="IMG_8860.jpg"/>
          <p:cNvPicPr>
            <a:picLocks noChangeAspect="1"/>
          </p:cNvPicPr>
          <p:nvPr/>
        </p:nvPicPr>
        <p:blipFill rotWithShape="1">
          <a:blip r:embed="rId3" cstate="print">
            <a:extLst>
              <a:ext uri="{28A0092B-C50C-407E-A947-70E740481C1C}">
                <a14:useLocalDpi xmlns:a14="http://schemas.microsoft.com/office/drawing/2010/main" val="0"/>
              </a:ext>
            </a:extLst>
          </a:blip>
          <a:srcRect l="37612" r="14291"/>
          <a:stretch/>
        </p:blipFill>
        <p:spPr>
          <a:xfrm rot="16200000">
            <a:off x="3051523" y="-1479898"/>
            <a:ext cx="3000375" cy="8317609"/>
          </a:xfrm>
          <a:prstGeom prst="rect">
            <a:avLst/>
          </a:prstGeom>
        </p:spPr>
      </p:pic>
    </p:spTree>
    <p:extLst>
      <p:ext uri="{BB962C8B-B14F-4D97-AF65-F5344CB8AC3E}">
        <p14:creationId xmlns:p14="http://schemas.microsoft.com/office/powerpoint/2010/main" val="18925761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5281613"/>
            <a:ext cx="7772400" cy="1362075"/>
          </a:xfrm>
        </p:spPr>
        <p:txBody>
          <a:bodyPr/>
          <a:lstStyle/>
          <a:p>
            <a:pPr algn="ctr"/>
            <a:r>
              <a:rPr lang="en-US" dirty="0" smtClean="0"/>
              <a:t>take cap off medication</a:t>
            </a:r>
            <a:endParaRPr lang="en-US" dirty="0"/>
          </a:p>
        </p:txBody>
      </p:sp>
      <p:sp>
        <p:nvSpPr>
          <p:cNvPr id="4" name="Text Placeholder 3"/>
          <p:cNvSpPr>
            <a:spLocks noGrp="1"/>
          </p:cNvSpPr>
          <p:nvPr>
            <p:ph type="body" idx="1"/>
          </p:nvPr>
        </p:nvSpPr>
        <p:spPr/>
        <p:txBody>
          <a:bodyPr/>
          <a:lstStyle/>
          <a:p>
            <a:endParaRPr lang="en-US"/>
          </a:p>
        </p:txBody>
      </p:sp>
      <p:pic>
        <p:nvPicPr>
          <p:cNvPr id="5" name="Picture 4" descr="IMG_8864.jpg"/>
          <p:cNvPicPr>
            <a:picLocks noChangeAspect="1"/>
          </p:cNvPicPr>
          <p:nvPr/>
        </p:nvPicPr>
        <p:blipFill rotWithShape="1">
          <a:blip r:embed="rId3" cstate="print">
            <a:extLst>
              <a:ext uri="{28A0092B-C50C-407E-A947-70E740481C1C}">
                <a14:useLocalDpi xmlns:a14="http://schemas.microsoft.com/office/drawing/2010/main" val="0"/>
              </a:ext>
            </a:extLst>
          </a:blip>
          <a:srcRect l="20284" t="34739" r="56099" b="-271"/>
          <a:stretch/>
        </p:blipFill>
        <p:spPr>
          <a:xfrm rot="16200000">
            <a:off x="3427927" y="-447557"/>
            <a:ext cx="2288144" cy="8465344"/>
          </a:xfrm>
          <a:prstGeom prst="rect">
            <a:avLst/>
          </a:prstGeom>
        </p:spPr>
      </p:pic>
      <p:pic>
        <p:nvPicPr>
          <p:cNvPr id="6" name="Picture 5" descr="IMG_8869.jpg"/>
          <p:cNvPicPr>
            <a:picLocks noChangeAspect="1"/>
          </p:cNvPicPr>
          <p:nvPr/>
        </p:nvPicPr>
        <p:blipFill rotWithShape="1">
          <a:blip r:embed="rId4">
            <a:extLst>
              <a:ext uri="{28A0092B-C50C-407E-A947-70E740481C1C}">
                <a14:useLocalDpi xmlns:a14="http://schemas.microsoft.com/office/drawing/2010/main" val="0"/>
              </a:ext>
            </a:extLst>
          </a:blip>
          <a:srcRect l="13479" t="39828" r="70434" b="17673"/>
          <a:stretch/>
        </p:blipFill>
        <p:spPr>
          <a:xfrm rot="16200000">
            <a:off x="3544934" y="-2152206"/>
            <a:ext cx="1946974" cy="6858001"/>
          </a:xfrm>
          <a:prstGeom prst="rect">
            <a:avLst/>
          </a:prstGeom>
        </p:spPr>
      </p:pic>
    </p:spTree>
    <p:extLst>
      <p:ext uri="{BB962C8B-B14F-4D97-AF65-F5344CB8AC3E}">
        <p14:creationId xmlns:p14="http://schemas.microsoft.com/office/powerpoint/2010/main" val="189257612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open atomizer</a:t>
            </a:r>
            <a:endParaRPr lang="en-US" dirty="0"/>
          </a:p>
        </p:txBody>
      </p:sp>
      <p:sp>
        <p:nvSpPr>
          <p:cNvPr id="4" name="Text Placeholder 3"/>
          <p:cNvSpPr>
            <a:spLocks noGrp="1"/>
          </p:cNvSpPr>
          <p:nvPr>
            <p:ph type="body" idx="1"/>
          </p:nvPr>
        </p:nvSpPr>
        <p:spPr/>
        <p:txBody>
          <a:bodyPr/>
          <a:lstStyle/>
          <a:p>
            <a:endParaRPr lang="en-US"/>
          </a:p>
        </p:txBody>
      </p:sp>
      <p:pic>
        <p:nvPicPr>
          <p:cNvPr id="5" name="Picture 4" descr="IMG_8862.jpg"/>
          <p:cNvPicPr>
            <a:picLocks noChangeAspect="1"/>
          </p:cNvPicPr>
          <p:nvPr/>
        </p:nvPicPr>
        <p:blipFill rotWithShape="1">
          <a:blip r:embed="rId3" cstate="print">
            <a:extLst>
              <a:ext uri="{28A0092B-C50C-407E-A947-70E740481C1C}">
                <a14:useLocalDpi xmlns:a14="http://schemas.microsoft.com/office/drawing/2010/main" val="0"/>
              </a:ext>
            </a:extLst>
          </a:blip>
          <a:srcRect l="30434" t="7331" r="12077" b="668"/>
          <a:stretch/>
        </p:blipFill>
        <p:spPr>
          <a:xfrm rot="16200000">
            <a:off x="2795966" y="-1545809"/>
            <a:ext cx="3766380" cy="8036719"/>
          </a:xfrm>
          <a:prstGeom prst="rect">
            <a:avLst/>
          </a:prstGeom>
        </p:spPr>
      </p:pic>
    </p:spTree>
    <p:extLst>
      <p:ext uri="{BB962C8B-B14F-4D97-AF65-F5344CB8AC3E}">
        <p14:creationId xmlns:p14="http://schemas.microsoft.com/office/powerpoint/2010/main" val="18925761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attach atomizer</a:t>
            </a:r>
            <a:endParaRPr lang="en-US" dirty="0"/>
          </a:p>
        </p:txBody>
      </p:sp>
      <p:pic>
        <p:nvPicPr>
          <p:cNvPr id="5" name="Picture 4" descr="IMG_8863.jpg"/>
          <p:cNvPicPr>
            <a:picLocks noChangeAspect="1"/>
          </p:cNvPicPr>
          <p:nvPr/>
        </p:nvPicPr>
        <p:blipFill rotWithShape="1">
          <a:blip r:embed="rId3" cstate="print">
            <a:extLst>
              <a:ext uri="{28A0092B-C50C-407E-A947-70E740481C1C}">
                <a14:useLocalDpi xmlns:a14="http://schemas.microsoft.com/office/drawing/2010/main" val="0"/>
              </a:ext>
            </a:extLst>
          </a:blip>
          <a:srcRect l="50356" t="7049" r="13500"/>
          <a:stretch/>
        </p:blipFill>
        <p:spPr>
          <a:xfrm rot="16200000">
            <a:off x="3336975" y="-1395760"/>
            <a:ext cx="2517482" cy="8632225"/>
          </a:xfrm>
          <a:prstGeom prst="rect">
            <a:avLst/>
          </a:prstGeom>
        </p:spPr>
      </p:pic>
    </p:spTree>
    <p:extLst>
      <p:ext uri="{BB962C8B-B14F-4D97-AF65-F5344CB8AC3E}">
        <p14:creationId xmlns:p14="http://schemas.microsoft.com/office/powerpoint/2010/main" val="189257612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406909"/>
            <a:ext cx="9144000" cy="1362075"/>
          </a:xfrm>
        </p:spPr>
        <p:txBody>
          <a:bodyPr/>
          <a:lstStyle/>
          <a:p>
            <a:r>
              <a:rPr lang="en-US" dirty="0" smtClean="0"/>
              <a:t>screw medication into holder</a:t>
            </a:r>
            <a:endParaRPr lang="en-US" dirty="0"/>
          </a:p>
        </p:txBody>
      </p:sp>
      <p:pic>
        <p:nvPicPr>
          <p:cNvPr id="5" name="Picture 4" descr="IMG_8865.jpg"/>
          <p:cNvPicPr>
            <a:picLocks noChangeAspect="1"/>
          </p:cNvPicPr>
          <p:nvPr/>
        </p:nvPicPr>
        <p:blipFill rotWithShape="1">
          <a:blip r:embed="rId3" cstate="print">
            <a:extLst>
              <a:ext uri="{28A0092B-C50C-407E-A947-70E740481C1C}">
                <a14:useLocalDpi xmlns:a14="http://schemas.microsoft.com/office/drawing/2010/main" val="0"/>
              </a:ext>
            </a:extLst>
          </a:blip>
          <a:srcRect l="45459" t="533" r="20495"/>
          <a:stretch/>
        </p:blipFill>
        <p:spPr>
          <a:xfrm rot="16200000">
            <a:off x="3465973" y="-1626456"/>
            <a:ext cx="2196702" cy="8557147"/>
          </a:xfrm>
          <a:prstGeom prst="rect">
            <a:avLst/>
          </a:prstGeom>
        </p:spPr>
      </p:pic>
    </p:spTree>
    <p:extLst>
      <p:ext uri="{BB962C8B-B14F-4D97-AF65-F5344CB8AC3E}">
        <p14:creationId xmlns:p14="http://schemas.microsoft.com/office/powerpoint/2010/main" val="18925761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Administration Considerations</a:t>
            </a:r>
            <a:endParaRPr lang="en-US" u="sng" dirty="0"/>
          </a:p>
        </p:txBody>
      </p:sp>
      <p:sp>
        <p:nvSpPr>
          <p:cNvPr id="3" name="Content Placeholder 2"/>
          <p:cNvSpPr>
            <a:spLocks noGrp="1"/>
          </p:cNvSpPr>
          <p:nvPr>
            <p:ph idx="1"/>
          </p:nvPr>
        </p:nvSpPr>
        <p:spPr>
          <a:xfrm>
            <a:off x="304800" y="1447800"/>
            <a:ext cx="8534400" cy="4525963"/>
          </a:xfrm>
        </p:spPr>
        <p:txBody>
          <a:bodyPr>
            <a:normAutofit lnSpcReduction="10000"/>
          </a:bodyPr>
          <a:lstStyle/>
          <a:p>
            <a:pPr>
              <a:lnSpc>
                <a:spcPct val="110000"/>
              </a:lnSpc>
            </a:pPr>
            <a:r>
              <a:rPr lang="en-US" sz="2800" dirty="0" smtClean="0"/>
              <a:t>While indicated for management of opioid overdose, patients dependent on medications for management of symptoms may experience symptoms of withdrawal</a:t>
            </a:r>
          </a:p>
          <a:p>
            <a:pPr>
              <a:lnSpc>
                <a:spcPct val="150000"/>
              </a:lnSpc>
            </a:pPr>
            <a:r>
              <a:rPr lang="en-US" sz="2800" dirty="0" smtClean="0"/>
              <a:t>Remove all prescription patches prior to administration</a:t>
            </a:r>
          </a:p>
          <a:p>
            <a:pPr>
              <a:lnSpc>
                <a:spcPct val="150000"/>
              </a:lnSpc>
            </a:pPr>
            <a:r>
              <a:rPr lang="en-US" sz="2800" dirty="0" smtClean="0"/>
              <a:t>Caution with patients known to mix recreational drugs</a:t>
            </a:r>
          </a:p>
          <a:p>
            <a:pPr>
              <a:lnSpc>
                <a:spcPct val="150000"/>
              </a:lnSpc>
            </a:pPr>
            <a:r>
              <a:rPr lang="en-US" sz="2800" dirty="0" smtClean="0"/>
              <a:t>&gt; 1 mL may cause ‘run off’</a:t>
            </a:r>
          </a:p>
          <a:p>
            <a:pPr>
              <a:lnSpc>
                <a:spcPct val="110000"/>
              </a:lnSpc>
            </a:pPr>
            <a:r>
              <a:rPr lang="en-US" sz="2800" dirty="0" smtClean="0"/>
              <a:t>Poor and/or no absorption with vasoconstriction of the nares, epistaxis, and mucus discharge</a:t>
            </a:r>
            <a:endParaRPr lang="en-US" sz="2800" dirty="0"/>
          </a:p>
        </p:txBody>
      </p:sp>
    </p:spTree>
    <p:extLst>
      <p:ext uri="{BB962C8B-B14F-4D97-AF65-F5344CB8AC3E}">
        <p14:creationId xmlns:p14="http://schemas.microsoft.com/office/powerpoint/2010/main" val="352518616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Administration Considerations</a:t>
            </a:r>
            <a:endParaRPr lang="en-US" u="sng" dirty="0"/>
          </a:p>
        </p:txBody>
      </p:sp>
      <p:sp>
        <p:nvSpPr>
          <p:cNvPr id="3" name="Content Placeholder 2"/>
          <p:cNvSpPr>
            <a:spLocks noGrp="1"/>
          </p:cNvSpPr>
          <p:nvPr>
            <p:ph idx="1"/>
          </p:nvPr>
        </p:nvSpPr>
        <p:spPr>
          <a:xfrm>
            <a:off x="304800" y="1447800"/>
            <a:ext cx="8534400" cy="4525963"/>
          </a:xfrm>
        </p:spPr>
        <p:txBody>
          <a:bodyPr>
            <a:normAutofit/>
          </a:bodyPr>
          <a:lstStyle/>
          <a:p>
            <a:pPr>
              <a:lnSpc>
                <a:spcPct val="110000"/>
              </a:lnSpc>
            </a:pPr>
            <a:r>
              <a:rPr lang="en-US" sz="2800" dirty="0" smtClean="0"/>
              <a:t>When administering, hold patient’s head with one hand and carefully direct MAD in a POSTERIOR direction NOT towards the top of the head. </a:t>
            </a:r>
          </a:p>
          <a:p>
            <a:r>
              <a:rPr lang="en-US" sz="2800" dirty="0" smtClean="0"/>
              <a:t>Squeeze the syringe hard enough to atomize the medication</a:t>
            </a:r>
          </a:p>
          <a:p>
            <a:pPr>
              <a:lnSpc>
                <a:spcPct val="110000"/>
              </a:lnSpc>
            </a:pPr>
            <a:r>
              <a:rPr lang="en-US" sz="2800" dirty="0" smtClean="0"/>
              <a:t>Law enforcement or FD may have access to </a:t>
            </a:r>
            <a:r>
              <a:rPr lang="en-US" sz="2800" dirty="0" err="1" smtClean="0"/>
              <a:t>naloxone</a:t>
            </a:r>
            <a:endParaRPr lang="en-US" sz="2800" dirty="0" smtClean="0"/>
          </a:p>
          <a:p>
            <a:pPr>
              <a:lnSpc>
                <a:spcPct val="110000"/>
              </a:lnSpc>
            </a:pPr>
            <a:r>
              <a:rPr lang="en-US" sz="2800" dirty="0" smtClean="0"/>
              <a:t>Patient should be transported to the hospital after administration. Collaborate with law enforcement for MHA if necessary.  </a:t>
            </a:r>
            <a:endParaRPr lang="en-US" sz="2800" dirty="0"/>
          </a:p>
        </p:txBody>
      </p:sp>
    </p:spTree>
    <p:extLst>
      <p:ext uri="{BB962C8B-B14F-4D97-AF65-F5344CB8AC3E}">
        <p14:creationId xmlns:p14="http://schemas.microsoft.com/office/powerpoint/2010/main" val="35251861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308375" cy="465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9685936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effectLst>
                  <a:outerShdw blurRad="38100" dist="38100" dir="2700000" algn="tl">
                    <a:srgbClr val="000000">
                      <a:alpha val="43137"/>
                    </a:srgbClr>
                  </a:outerShdw>
                </a:effectLst>
              </a:rPr>
              <a:t>Patient Care</a:t>
            </a:r>
            <a:endParaRPr lang="en-US" u="sng"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a:xfrm>
            <a:off x="722313" y="3148013"/>
            <a:ext cx="7772400" cy="1500187"/>
          </a:xfrm>
        </p:spPr>
        <p:txBody>
          <a:bodyPr/>
          <a:lstStyle/>
          <a:p>
            <a:r>
              <a:rPr lang="en-US" dirty="0" smtClean="0"/>
              <a:t>Translation to</a:t>
            </a:r>
            <a:endParaRPr lang="en-US" dirty="0"/>
          </a:p>
        </p:txBody>
      </p:sp>
    </p:spTree>
    <p:extLst>
      <p:ext uri="{BB962C8B-B14F-4D97-AF65-F5344CB8AC3E}">
        <p14:creationId xmlns:p14="http://schemas.microsoft.com/office/powerpoint/2010/main" val="7377397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Outline</a:t>
            </a:r>
            <a:endParaRPr lang="en-US" u="sng" dirty="0"/>
          </a:p>
        </p:txBody>
      </p:sp>
      <p:sp>
        <p:nvSpPr>
          <p:cNvPr id="3" name="Content Placeholder 2"/>
          <p:cNvSpPr>
            <a:spLocks noGrp="1"/>
          </p:cNvSpPr>
          <p:nvPr>
            <p:ph idx="1"/>
          </p:nvPr>
        </p:nvSpPr>
        <p:spPr/>
        <p:txBody>
          <a:bodyPr/>
          <a:lstStyle/>
          <a:p>
            <a:r>
              <a:rPr lang="en-US" dirty="0" smtClean="0"/>
              <a:t>Discuss the premise for the inclusion into the BLS formulary</a:t>
            </a:r>
          </a:p>
          <a:p>
            <a:r>
              <a:rPr lang="en-US" dirty="0" smtClean="0"/>
              <a:t>Opiates and overdoses</a:t>
            </a:r>
          </a:p>
          <a:p>
            <a:r>
              <a:rPr lang="en-US" dirty="0" smtClean="0"/>
              <a:t>Pharmacology of Naloxone</a:t>
            </a:r>
          </a:p>
          <a:p>
            <a:r>
              <a:rPr lang="en-US" dirty="0" smtClean="0"/>
              <a:t>Administration of IN Naloxone</a:t>
            </a:r>
          </a:p>
          <a:p>
            <a:r>
              <a:rPr lang="en-US" dirty="0" smtClean="0"/>
              <a:t>Case review</a:t>
            </a:r>
            <a:endParaRPr lang="en-US" dirty="0"/>
          </a:p>
        </p:txBody>
      </p:sp>
    </p:spTree>
    <p:extLst>
      <p:ext uri="{BB962C8B-B14F-4D97-AF65-F5344CB8AC3E}">
        <p14:creationId xmlns:p14="http://schemas.microsoft.com/office/powerpoint/2010/main" val="61922328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Scenario 1</a:t>
            </a:r>
            <a:endParaRPr lang="en-US" dirty="0"/>
          </a:p>
        </p:txBody>
      </p:sp>
      <p:sp>
        <p:nvSpPr>
          <p:cNvPr id="5" name="Content Placeholder 4"/>
          <p:cNvSpPr>
            <a:spLocks noGrp="1"/>
          </p:cNvSpPr>
          <p:nvPr>
            <p:ph idx="1"/>
          </p:nvPr>
        </p:nvSpPr>
        <p:spPr/>
        <p:txBody>
          <a:bodyPr/>
          <a:lstStyle/>
          <a:p>
            <a:r>
              <a:rPr lang="en-US" dirty="0" smtClean="0"/>
              <a:t>36 year old female</a:t>
            </a:r>
          </a:p>
          <a:p>
            <a:r>
              <a:rPr lang="en-US" dirty="0" smtClean="0"/>
              <a:t>Husband finds her difficult to arouse</a:t>
            </a:r>
          </a:p>
          <a:p>
            <a:pPr lvl="1">
              <a:buFontTx/>
              <a:buChar char="-"/>
            </a:pPr>
            <a:r>
              <a:rPr lang="en-US" dirty="0" smtClean="0"/>
              <a:t>GCS of 1 / 3 / 4</a:t>
            </a:r>
          </a:p>
          <a:p>
            <a:pPr lvl="1">
              <a:buFontTx/>
              <a:buChar char="-"/>
            </a:pPr>
            <a:r>
              <a:rPr lang="en-US" dirty="0" smtClean="0"/>
              <a:t>Groans and withdraws slightly to painful stimuli</a:t>
            </a:r>
          </a:p>
          <a:p>
            <a:pPr lvl="1">
              <a:buFontTx/>
              <a:buChar char="-"/>
            </a:pPr>
            <a:endParaRPr lang="en-US" dirty="0"/>
          </a:p>
          <a:p>
            <a:r>
              <a:rPr lang="en-US" dirty="0" smtClean="0"/>
              <a:t>Treatment plan?</a:t>
            </a:r>
          </a:p>
          <a:p>
            <a:r>
              <a:rPr lang="en-US" dirty="0" smtClean="0"/>
              <a:t>Considerations?</a:t>
            </a:r>
          </a:p>
          <a:p>
            <a:pPr>
              <a:buFontTx/>
              <a:buChar char="-"/>
            </a:pPr>
            <a:endParaRPr lang="en-US" dirty="0"/>
          </a:p>
        </p:txBody>
      </p:sp>
    </p:spTree>
    <p:extLst>
      <p:ext uri="{BB962C8B-B14F-4D97-AF65-F5344CB8AC3E}">
        <p14:creationId xmlns:p14="http://schemas.microsoft.com/office/powerpoint/2010/main" val="267009419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1</a:t>
            </a:r>
            <a:endParaRPr lang="en-US" dirty="0"/>
          </a:p>
        </p:txBody>
      </p:sp>
      <p:sp>
        <p:nvSpPr>
          <p:cNvPr id="3" name="Content Placeholder 2"/>
          <p:cNvSpPr>
            <a:spLocks noGrp="1"/>
          </p:cNvSpPr>
          <p:nvPr>
            <p:ph idx="1"/>
          </p:nvPr>
        </p:nvSpPr>
        <p:spPr/>
        <p:txBody>
          <a:bodyPr/>
          <a:lstStyle/>
          <a:p>
            <a:r>
              <a:rPr lang="en-US" dirty="0" smtClean="0"/>
              <a:t>HR 62 and regular</a:t>
            </a:r>
          </a:p>
          <a:p>
            <a:r>
              <a:rPr lang="en-US" dirty="0" smtClean="0"/>
              <a:t>RR 8 and shallow w/ snoring respirations</a:t>
            </a:r>
          </a:p>
          <a:p>
            <a:r>
              <a:rPr lang="en-US" dirty="0" smtClean="0"/>
              <a:t>BP 100/60</a:t>
            </a:r>
          </a:p>
          <a:p>
            <a:r>
              <a:rPr lang="en-US" dirty="0" smtClean="0"/>
              <a:t>SPO</a:t>
            </a:r>
            <a:r>
              <a:rPr lang="en-US" baseline="-25000" dirty="0" smtClean="0"/>
              <a:t>2</a:t>
            </a:r>
            <a:r>
              <a:rPr lang="en-US" dirty="0" smtClean="0"/>
              <a:t> 89%</a:t>
            </a:r>
          </a:p>
          <a:p>
            <a:endParaRPr lang="en-US" dirty="0"/>
          </a:p>
          <a:p>
            <a:r>
              <a:rPr lang="en-US" dirty="0" smtClean="0"/>
              <a:t>Treatment plan?</a:t>
            </a:r>
            <a:endParaRPr lang="en-US" dirty="0"/>
          </a:p>
        </p:txBody>
      </p:sp>
    </p:spTree>
    <p:extLst>
      <p:ext uri="{BB962C8B-B14F-4D97-AF65-F5344CB8AC3E}">
        <p14:creationId xmlns:p14="http://schemas.microsoft.com/office/powerpoint/2010/main" val="1561247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2</a:t>
            </a:r>
            <a:endParaRPr lang="en-US" dirty="0"/>
          </a:p>
        </p:txBody>
      </p:sp>
      <p:sp>
        <p:nvSpPr>
          <p:cNvPr id="3" name="Content Placeholder 2"/>
          <p:cNvSpPr>
            <a:spLocks noGrp="1"/>
          </p:cNvSpPr>
          <p:nvPr>
            <p:ph idx="1"/>
          </p:nvPr>
        </p:nvSpPr>
        <p:spPr/>
        <p:txBody>
          <a:bodyPr/>
          <a:lstStyle/>
          <a:p>
            <a:r>
              <a:rPr lang="en-US" dirty="0" smtClean="0"/>
              <a:t>19 year old male</a:t>
            </a:r>
          </a:p>
          <a:p>
            <a:r>
              <a:rPr lang="en-US" dirty="0" smtClean="0"/>
              <a:t>Roommate request EMS after finding him unresponsive in his room</a:t>
            </a:r>
          </a:p>
          <a:p>
            <a:endParaRPr lang="en-US" dirty="0"/>
          </a:p>
        </p:txBody>
      </p:sp>
    </p:spTree>
    <p:extLst>
      <p:ext uri="{BB962C8B-B14F-4D97-AF65-F5344CB8AC3E}">
        <p14:creationId xmlns:p14="http://schemas.microsoft.com/office/powerpoint/2010/main" val="293023177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effectLst>
                  <a:outerShdw blurRad="38100" dist="38100" dir="2700000" algn="tl">
                    <a:srgbClr val="000000">
                      <a:alpha val="43137"/>
                    </a:srgbClr>
                  </a:outerShdw>
                </a:effectLst>
              </a:rPr>
              <a:t>Scenario 2</a:t>
            </a:r>
            <a:endParaRPr lang="en-US" u="sng" dirty="0">
              <a:effectLst>
                <a:outerShdw blurRad="38100" dist="38100" dir="2700000" algn="tl">
                  <a:srgbClr val="000000">
                    <a:alpha val="43137"/>
                  </a:srgbClr>
                </a:outerShdw>
              </a:effectLst>
            </a:endParaRPr>
          </a:p>
        </p:txBody>
      </p:sp>
      <p:sp>
        <p:nvSpPr>
          <p:cNvPr id="4" name="Content Placeholder 3"/>
          <p:cNvSpPr>
            <a:spLocks noGrp="1"/>
          </p:cNvSpPr>
          <p:nvPr>
            <p:ph sz="half" idx="1"/>
          </p:nvPr>
        </p:nvSpPr>
        <p:spPr/>
        <p:txBody>
          <a:bodyPr/>
          <a:lstStyle/>
          <a:p>
            <a:r>
              <a:rPr lang="en-US" dirty="0" smtClean="0"/>
              <a:t>Unresponsive</a:t>
            </a:r>
          </a:p>
          <a:p>
            <a:r>
              <a:rPr lang="en-US" dirty="0" smtClean="0"/>
              <a:t>Pinpoint pupils</a:t>
            </a:r>
          </a:p>
          <a:p>
            <a:r>
              <a:rPr lang="en-US" dirty="0" smtClean="0"/>
              <a:t>Apneic and cyanotic</a:t>
            </a:r>
          </a:p>
          <a:p>
            <a:r>
              <a:rPr lang="en-US" dirty="0" smtClean="0"/>
              <a:t>HR of 46</a:t>
            </a:r>
            <a:endParaRPr lang="en-US" dirty="0"/>
          </a:p>
        </p:txBody>
      </p:sp>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00600" y="2438400"/>
            <a:ext cx="4038600" cy="1893093"/>
          </a:xfrm>
        </p:spPr>
      </p:pic>
    </p:spTree>
    <p:extLst>
      <p:ext uri="{BB962C8B-B14F-4D97-AF65-F5344CB8AC3E}">
        <p14:creationId xmlns:p14="http://schemas.microsoft.com/office/powerpoint/2010/main" val="2805474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effectLst>
                  <a:outerShdw blurRad="38100" dist="38100" dir="2700000" algn="tl">
                    <a:srgbClr val="000000">
                      <a:alpha val="43137"/>
                    </a:srgbClr>
                  </a:outerShdw>
                </a:effectLst>
              </a:rPr>
              <a:t>Summary</a:t>
            </a:r>
            <a:endParaRPr lang="en-US" u="sng" dirty="0">
              <a:effectLst>
                <a:outerShdw blurRad="38100" dist="38100" dir="2700000" algn="tl">
                  <a:srgbClr val="000000">
                    <a:alpha val="43137"/>
                  </a:srgbClr>
                </a:outerShdw>
              </a:effectLst>
            </a:endParaRP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7508014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t>Summary</a:t>
            </a:r>
            <a:endParaRPr lang="en-US" u="sng" dirty="0"/>
          </a:p>
        </p:txBody>
      </p:sp>
      <p:sp>
        <p:nvSpPr>
          <p:cNvPr id="5" name="Content Placeholder 4"/>
          <p:cNvSpPr>
            <a:spLocks noGrp="1"/>
          </p:cNvSpPr>
          <p:nvPr>
            <p:ph idx="1"/>
          </p:nvPr>
        </p:nvSpPr>
        <p:spPr/>
        <p:txBody>
          <a:bodyPr/>
          <a:lstStyle/>
          <a:p>
            <a:r>
              <a:rPr lang="en-US" dirty="0" smtClean="0"/>
              <a:t>Naloxone has been approved by New York Department of Health and included within the EMT formulary</a:t>
            </a:r>
          </a:p>
          <a:p>
            <a:endParaRPr lang="en-US" sz="900" dirty="0" smtClean="0"/>
          </a:p>
          <a:p>
            <a:r>
              <a:rPr lang="en-US" dirty="0" smtClean="0"/>
              <a:t>EMTs, with the approval of the Agency Medical Director, may carry and administer naloxone for suspected opiate overdose</a:t>
            </a:r>
          </a:p>
          <a:p>
            <a:pPr marL="0" indent="0">
              <a:buNone/>
            </a:pPr>
            <a:endParaRPr lang="en-US" dirty="0"/>
          </a:p>
        </p:txBody>
      </p:sp>
    </p:spTree>
    <p:extLst>
      <p:ext uri="{BB962C8B-B14F-4D97-AF65-F5344CB8AC3E}">
        <p14:creationId xmlns:p14="http://schemas.microsoft.com/office/powerpoint/2010/main" val="93379179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Summary</a:t>
            </a:r>
            <a:endParaRPr lang="en-US" u="sng" dirty="0"/>
          </a:p>
        </p:txBody>
      </p:sp>
      <p:sp>
        <p:nvSpPr>
          <p:cNvPr id="3" name="Content Placeholder 2"/>
          <p:cNvSpPr>
            <a:spLocks noGrp="1"/>
          </p:cNvSpPr>
          <p:nvPr>
            <p:ph idx="1"/>
          </p:nvPr>
        </p:nvSpPr>
        <p:spPr>
          <a:xfrm>
            <a:off x="457200" y="1371600"/>
            <a:ext cx="8229600" cy="4525963"/>
          </a:xfrm>
        </p:spPr>
        <p:txBody>
          <a:bodyPr>
            <a:normAutofit fontScale="92500" lnSpcReduction="10000"/>
          </a:bodyPr>
          <a:lstStyle/>
          <a:p>
            <a:r>
              <a:rPr lang="en-US" dirty="0" smtClean="0"/>
              <a:t>‘Opioids’ is a term used to classify drugs synthetically and naturally produced from the poppy</a:t>
            </a:r>
            <a:endParaRPr lang="en-US" sz="900" dirty="0" smtClean="0"/>
          </a:p>
          <a:p>
            <a:endParaRPr lang="en-US" sz="800" dirty="0" smtClean="0"/>
          </a:p>
          <a:p>
            <a:r>
              <a:rPr lang="en-US" dirty="0" smtClean="0"/>
              <a:t>Overdoses and deaths associated with opioid overdoses have grown exponentially over the last 10 years</a:t>
            </a:r>
            <a:endParaRPr lang="en-US" sz="900" dirty="0" smtClean="0"/>
          </a:p>
          <a:p>
            <a:endParaRPr lang="en-US" sz="800" dirty="0" smtClean="0"/>
          </a:p>
          <a:p>
            <a:r>
              <a:rPr lang="en-US" dirty="0" smtClean="0"/>
              <a:t>Suspicion of opioid overdoses should not be limited to recreational drug use of heroin, but abuse and chronic use of prescribed opioids</a:t>
            </a:r>
            <a:endParaRPr lang="en-US" dirty="0"/>
          </a:p>
        </p:txBody>
      </p:sp>
    </p:spTree>
    <p:extLst>
      <p:ext uri="{BB962C8B-B14F-4D97-AF65-F5344CB8AC3E}">
        <p14:creationId xmlns:p14="http://schemas.microsoft.com/office/powerpoint/2010/main" val="378871451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Summary</a:t>
            </a:r>
            <a:endParaRPr lang="en-US" u="sng" dirty="0"/>
          </a:p>
        </p:txBody>
      </p:sp>
      <p:sp>
        <p:nvSpPr>
          <p:cNvPr id="3" name="Content Placeholder 2"/>
          <p:cNvSpPr>
            <a:spLocks noGrp="1"/>
          </p:cNvSpPr>
          <p:nvPr>
            <p:ph idx="1"/>
          </p:nvPr>
        </p:nvSpPr>
        <p:spPr/>
        <p:txBody>
          <a:bodyPr/>
          <a:lstStyle/>
          <a:p>
            <a:r>
              <a:rPr lang="en-US" dirty="0" smtClean="0"/>
              <a:t>Chronic use of prescribed opioids may lead to dependence and result in withdrawal symptoms if naloxone is utilized</a:t>
            </a:r>
          </a:p>
          <a:p>
            <a:endParaRPr lang="en-US" sz="800" dirty="0" smtClean="0"/>
          </a:p>
          <a:p>
            <a:r>
              <a:rPr lang="en-US" dirty="0" smtClean="0"/>
              <a:t>Intranasal (IN) administration serves as a fast and safe route of administration</a:t>
            </a:r>
          </a:p>
          <a:p>
            <a:endParaRPr lang="en-US" sz="800" dirty="0" smtClean="0"/>
          </a:p>
          <a:p>
            <a:r>
              <a:rPr lang="en-US" dirty="0" smtClean="0"/>
              <a:t>Naloxone administration should be in conjunction with routine BLS care and airway support, not as an alternate to it</a:t>
            </a:r>
          </a:p>
        </p:txBody>
      </p:sp>
    </p:spTree>
    <p:extLst>
      <p:ext uri="{BB962C8B-B14F-4D97-AF65-F5344CB8AC3E}">
        <p14:creationId xmlns:p14="http://schemas.microsoft.com/office/powerpoint/2010/main" val="12993397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Summary</a:t>
            </a:r>
            <a:endParaRPr lang="en-US" u="sng" dirty="0"/>
          </a:p>
        </p:txBody>
      </p:sp>
      <p:sp>
        <p:nvSpPr>
          <p:cNvPr id="3" name="Content Placeholder 2"/>
          <p:cNvSpPr>
            <a:spLocks noGrp="1"/>
          </p:cNvSpPr>
          <p:nvPr>
            <p:ph idx="1"/>
          </p:nvPr>
        </p:nvSpPr>
        <p:spPr/>
        <p:txBody>
          <a:bodyPr/>
          <a:lstStyle/>
          <a:p>
            <a:r>
              <a:rPr lang="en-US" dirty="0" smtClean="0"/>
              <a:t>Naloxone is packaged as a 2mg/2mL prefilled syringe</a:t>
            </a:r>
          </a:p>
          <a:p>
            <a:endParaRPr lang="en-US" sz="800" dirty="0"/>
          </a:p>
          <a:p>
            <a:r>
              <a:rPr lang="en-US" dirty="0" smtClean="0"/>
              <a:t>Administer IN via MAD, 1mg per nares</a:t>
            </a:r>
          </a:p>
          <a:p>
            <a:endParaRPr lang="en-US" sz="800" dirty="0"/>
          </a:p>
          <a:p>
            <a:r>
              <a:rPr lang="en-US" dirty="0" smtClean="0"/>
              <a:t>Repeat once after 5 minutes if no clinical response</a:t>
            </a:r>
          </a:p>
        </p:txBody>
      </p:sp>
    </p:spTree>
    <p:extLst>
      <p:ext uri="{BB962C8B-B14F-4D97-AF65-F5344CB8AC3E}">
        <p14:creationId xmlns:p14="http://schemas.microsoft.com/office/powerpoint/2010/main" val="327180165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8707" cy="1143000"/>
          </a:xfrm>
        </p:spPr>
        <p:txBody>
          <a:bodyPr/>
          <a:lstStyle/>
          <a:p>
            <a:r>
              <a:rPr lang="en-US" dirty="0" smtClean="0"/>
              <a:t>When to Use Naloxone</a:t>
            </a:r>
            <a:endParaRPr lang="en-US" dirty="0"/>
          </a:p>
        </p:txBody>
      </p:sp>
      <p:sp>
        <p:nvSpPr>
          <p:cNvPr id="3" name="TextBox 2"/>
          <p:cNvSpPr txBox="1"/>
          <p:nvPr/>
        </p:nvSpPr>
        <p:spPr>
          <a:xfrm>
            <a:off x="2203421" y="966739"/>
            <a:ext cx="4922884" cy="534634"/>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Overdose suspected</a:t>
            </a:r>
          </a:p>
        </p:txBody>
      </p:sp>
      <p:sp>
        <p:nvSpPr>
          <p:cNvPr id="6" name="TextBox 5"/>
          <p:cNvSpPr txBox="1"/>
          <p:nvPr/>
        </p:nvSpPr>
        <p:spPr>
          <a:xfrm>
            <a:off x="2203421" y="1921218"/>
            <a:ext cx="4922884" cy="53363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Not responsive to painful stimuli</a:t>
            </a:r>
          </a:p>
        </p:txBody>
      </p:sp>
      <p:sp>
        <p:nvSpPr>
          <p:cNvPr id="7" name="TextBox 6"/>
          <p:cNvSpPr txBox="1"/>
          <p:nvPr/>
        </p:nvSpPr>
        <p:spPr>
          <a:xfrm>
            <a:off x="1718067" y="3850892"/>
            <a:ext cx="1753371" cy="641791"/>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Normal </a:t>
            </a:r>
            <a:r>
              <a:rPr lang="en-US" sz="2200" dirty="0" smtClean="0">
                <a:solidFill>
                  <a:prstClr val="white"/>
                </a:solidFill>
                <a:latin typeface="Arial Narrow" pitchFamily="34" charset="0"/>
              </a:rPr>
              <a:t> or </a:t>
            </a:r>
            <a:r>
              <a:rPr lang="en-US" sz="2200" dirty="0">
                <a:solidFill>
                  <a:prstClr val="white"/>
                </a:solidFill>
                <a:latin typeface="Arial Narrow" pitchFamily="34" charset="0"/>
              </a:rPr>
              <a:t>Fast</a:t>
            </a:r>
          </a:p>
        </p:txBody>
      </p:sp>
      <p:sp>
        <p:nvSpPr>
          <p:cNvPr id="8" name="TextBox 7"/>
          <p:cNvSpPr txBox="1"/>
          <p:nvPr/>
        </p:nvSpPr>
        <p:spPr>
          <a:xfrm>
            <a:off x="1718067" y="4948901"/>
            <a:ext cx="1753371" cy="1125141"/>
          </a:xfrm>
          <a:prstGeom prst="rect">
            <a:avLst/>
          </a:pr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smtClean="0">
                <a:solidFill>
                  <a:prstClr val="white"/>
                </a:solidFill>
                <a:latin typeface="Arial Narrow" pitchFamily="34" charset="0"/>
              </a:rPr>
              <a:t>Appropriate care</a:t>
            </a:r>
            <a:endParaRPr lang="en-US" sz="2200" dirty="0">
              <a:solidFill>
                <a:prstClr val="white"/>
              </a:solidFill>
              <a:latin typeface="Arial Narrow" pitchFamily="34" charset="0"/>
            </a:endParaRPr>
          </a:p>
        </p:txBody>
      </p:sp>
      <p:sp>
        <p:nvSpPr>
          <p:cNvPr id="9" name="TextBox 8"/>
          <p:cNvSpPr txBox="1"/>
          <p:nvPr/>
        </p:nvSpPr>
        <p:spPr>
          <a:xfrm>
            <a:off x="2209800" y="2819400"/>
            <a:ext cx="4922884" cy="533638"/>
          </a:xfrm>
          <a:prstGeom prst="rect">
            <a:avLst/>
          </a:prstGeom>
          <a:gradFill flip="none" rotWithShape="1">
            <a:gsLst>
              <a:gs pos="0">
                <a:schemeClr val="tx2">
                  <a:shade val="30000"/>
                  <a:satMod val="115000"/>
                </a:schemeClr>
              </a:gs>
              <a:gs pos="50000">
                <a:schemeClr val="tx2">
                  <a:shade val="67500"/>
                  <a:satMod val="115000"/>
                </a:schemeClr>
              </a:gs>
              <a:gs pos="100000">
                <a:schemeClr val="tx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Breathing status</a:t>
            </a:r>
          </a:p>
        </p:txBody>
      </p:sp>
      <p:sp>
        <p:nvSpPr>
          <p:cNvPr id="10" name="TextBox 9"/>
          <p:cNvSpPr txBox="1"/>
          <p:nvPr/>
        </p:nvSpPr>
        <p:spPr>
          <a:xfrm>
            <a:off x="3775494" y="3850892"/>
            <a:ext cx="1755219" cy="641791"/>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0" tIns="32146" rIns="0" bIns="32146" rtlCol="0" anchor="ctr" anchorCtr="0">
            <a:noAutofit/>
          </a:bodyPr>
          <a:lstStyle/>
          <a:p>
            <a:pPr algn="ctr" defTabSz="820312"/>
            <a:r>
              <a:rPr lang="en-US" sz="2200" dirty="0">
                <a:solidFill>
                  <a:prstClr val="white"/>
                </a:solidFill>
                <a:latin typeface="Arial Narrow" pitchFamily="34" charset="0"/>
              </a:rPr>
              <a:t>Slow</a:t>
            </a:r>
            <a:r>
              <a:rPr lang="en-US" sz="2200" dirty="0" smtClean="0">
                <a:solidFill>
                  <a:prstClr val="white"/>
                </a:solidFill>
                <a:latin typeface="Arial Narrow" pitchFamily="34" charset="0"/>
              </a:rPr>
              <a:t> </a:t>
            </a:r>
            <a:endParaRPr lang="en-US" sz="2200" dirty="0">
              <a:solidFill>
                <a:prstClr val="white"/>
              </a:solidFill>
              <a:latin typeface="Arial Narrow" pitchFamily="34" charset="0"/>
            </a:endParaRPr>
          </a:p>
        </p:txBody>
      </p:sp>
      <p:sp>
        <p:nvSpPr>
          <p:cNvPr id="11" name="TextBox 10"/>
          <p:cNvSpPr txBox="1"/>
          <p:nvPr/>
        </p:nvSpPr>
        <p:spPr>
          <a:xfrm>
            <a:off x="3786977" y="4951105"/>
            <a:ext cx="1755219" cy="1122936"/>
          </a:xfrm>
          <a:prstGeom prst="rect">
            <a:avLst/>
          </a:prstGeom>
          <a:gradFill flip="none" rotWithShape="1">
            <a:gsLst>
              <a:gs pos="0">
                <a:schemeClr val="accent5">
                  <a:shade val="30000"/>
                  <a:satMod val="115000"/>
                </a:schemeClr>
              </a:gs>
              <a:gs pos="50000">
                <a:schemeClr val="accent5">
                  <a:shade val="67500"/>
                  <a:satMod val="115000"/>
                </a:schemeClr>
              </a:gs>
              <a:gs pos="100000">
                <a:schemeClr val="accent5">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smtClean="0">
                <a:solidFill>
                  <a:prstClr val="white"/>
                </a:solidFill>
                <a:latin typeface="Arial Narrow" pitchFamily="34" charset="0"/>
              </a:rPr>
              <a:t>Assisted ventilations and </a:t>
            </a:r>
            <a:r>
              <a:rPr lang="en-US" sz="2200" dirty="0" err="1" smtClean="0">
                <a:solidFill>
                  <a:prstClr val="white"/>
                </a:solidFill>
                <a:latin typeface="Arial Narrow" pitchFamily="34" charset="0"/>
              </a:rPr>
              <a:t>Naloxone</a:t>
            </a:r>
            <a:endParaRPr lang="en-US" sz="2200" dirty="0">
              <a:solidFill>
                <a:prstClr val="white"/>
              </a:solidFill>
              <a:latin typeface="Arial Narrow" pitchFamily="34" charset="0"/>
            </a:endParaRPr>
          </a:p>
        </p:txBody>
      </p:sp>
      <p:sp>
        <p:nvSpPr>
          <p:cNvPr id="12" name="TextBox 11"/>
          <p:cNvSpPr txBox="1"/>
          <p:nvPr/>
        </p:nvSpPr>
        <p:spPr>
          <a:xfrm>
            <a:off x="5858290" y="3850892"/>
            <a:ext cx="1755219" cy="641791"/>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a:solidFill>
                  <a:prstClr val="white"/>
                </a:solidFill>
                <a:latin typeface="Arial Narrow" pitchFamily="34" charset="0"/>
              </a:rPr>
              <a:t>No or Gasping</a:t>
            </a:r>
          </a:p>
        </p:txBody>
      </p:sp>
      <p:sp>
        <p:nvSpPr>
          <p:cNvPr id="13" name="TextBox 12"/>
          <p:cNvSpPr txBox="1"/>
          <p:nvPr/>
        </p:nvSpPr>
        <p:spPr>
          <a:xfrm>
            <a:off x="5858290" y="4973679"/>
            <a:ext cx="1755219" cy="1100363"/>
          </a:xfrm>
          <a:prstGeom prst="rect">
            <a:avLst/>
          </a:prstGeom>
          <a:gradFill flip="none" rotWithShape="1">
            <a:gsLst>
              <a:gs pos="0">
                <a:schemeClr val="accent2">
                  <a:shade val="30000"/>
                  <a:satMod val="115000"/>
                </a:schemeClr>
              </a:gs>
              <a:gs pos="50000">
                <a:schemeClr val="accent2">
                  <a:shade val="67500"/>
                  <a:satMod val="115000"/>
                </a:schemeClr>
              </a:gs>
              <a:gs pos="100000">
                <a:schemeClr val="accent2">
                  <a:shade val="100000"/>
                  <a:satMod val="115000"/>
                </a:schemeClr>
              </a:gs>
            </a:gsLst>
            <a:lin ang="13500000" scaled="1"/>
            <a:tileRect/>
          </a:gradFill>
          <a:ln>
            <a:solidFill>
              <a:schemeClr val="tx1"/>
            </a:solidFill>
          </a:ln>
          <a:effectLst>
            <a:outerShdw blurRad="50800" dist="38100" dir="2700000" algn="tl" rotWithShape="0">
              <a:prstClr val="black">
                <a:alpha val="40000"/>
              </a:prstClr>
            </a:outerShdw>
          </a:effectLst>
        </p:spPr>
        <p:txBody>
          <a:bodyPr wrap="square" lIns="64291" tIns="32146" rIns="64291" bIns="32146" rtlCol="0" anchor="ctr" anchorCtr="0">
            <a:noAutofit/>
          </a:bodyPr>
          <a:lstStyle/>
          <a:p>
            <a:pPr algn="ctr" defTabSz="820312"/>
            <a:r>
              <a:rPr lang="en-US" sz="2200" dirty="0" smtClean="0">
                <a:solidFill>
                  <a:prstClr val="white"/>
                </a:solidFill>
                <a:latin typeface="Arial Narrow" pitchFamily="34" charset="0"/>
              </a:rPr>
              <a:t>Cardiac arrest protocol and </a:t>
            </a:r>
            <a:r>
              <a:rPr lang="en-US" sz="2200" dirty="0" err="1" smtClean="0">
                <a:solidFill>
                  <a:prstClr val="white"/>
                </a:solidFill>
                <a:latin typeface="Arial Narrow" pitchFamily="34" charset="0"/>
              </a:rPr>
              <a:t>Naloxone</a:t>
            </a:r>
            <a:endParaRPr lang="en-US" sz="2200" dirty="0">
              <a:solidFill>
                <a:prstClr val="white"/>
              </a:solidFill>
              <a:latin typeface="Arial Narrow" pitchFamily="34" charset="0"/>
            </a:endParaRPr>
          </a:p>
        </p:txBody>
      </p:sp>
      <p:sp>
        <p:nvSpPr>
          <p:cNvPr id="14" name="Down Arrow 13"/>
          <p:cNvSpPr/>
          <p:nvPr/>
        </p:nvSpPr>
        <p:spPr>
          <a:xfrm>
            <a:off x="4447474" y="4572887"/>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5" name="Down Arrow 14"/>
          <p:cNvSpPr/>
          <p:nvPr/>
        </p:nvSpPr>
        <p:spPr>
          <a:xfrm>
            <a:off x="4441095" y="2464144"/>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6" name="Down Arrow 15"/>
          <p:cNvSpPr/>
          <p:nvPr/>
        </p:nvSpPr>
        <p:spPr>
          <a:xfrm>
            <a:off x="4479364" y="1551123"/>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7" name="Down Arrow 16"/>
          <p:cNvSpPr/>
          <p:nvPr/>
        </p:nvSpPr>
        <p:spPr>
          <a:xfrm>
            <a:off x="2427189" y="3407946"/>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8" name="Down Arrow 17"/>
          <p:cNvSpPr/>
          <p:nvPr/>
        </p:nvSpPr>
        <p:spPr>
          <a:xfrm>
            <a:off x="2468156" y="4567040"/>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19" name="Down Arrow 18"/>
          <p:cNvSpPr/>
          <p:nvPr/>
        </p:nvSpPr>
        <p:spPr>
          <a:xfrm>
            <a:off x="4441095" y="3438731"/>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20" name="Down Arrow 19"/>
          <p:cNvSpPr/>
          <p:nvPr/>
        </p:nvSpPr>
        <p:spPr>
          <a:xfrm>
            <a:off x="6500929" y="4578603"/>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
        <p:nvSpPr>
          <p:cNvPr id="21" name="Down Arrow 20"/>
          <p:cNvSpPr/>
          <p:nvPr/>
        </p:nvSpPr>
        <p:spPr>
          <a:xfrm>
            <a:off x="6489447" y="3415432"/>
            <a:ext cx="447535" cy="366738"/>
          </a:xfrm>
          <a:prstGeom prst="downArrow">
            <a:avLst/>
          </a:prstGeom>
          <a:gradFill>
            <a:gsLst>
              <a:gs pos="0">
                <a:schemeClr val="tx1">
                  <a:lumMod val="50000"/>
                  <a:lumOff val="50000"/>
                  <a:alpha val="0"/>
                </a:schemeClr>
              </a:gs>
              <a:gs pos="50000">
                <a:schemeClr val="tx1">
                  <a:lumMod val="50000"/>
                  <a:lumOff val="50000"/>
                </a:schemeClr>
              </a:gs>
              <a:gs pos="100000">
                <a:schemeClr val="tx1">
                  <a:lumMod val="50000"/>
                  <a:lumOff val="5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64291" tIns="32146" rIns="64291" bIns="32146" rtlCol="0" anchor="ctr"/>
          <a:lstStyle/>
          <a:p>
            <a:pPr algn="ctr" defTabSz="820312"/>
            <a:endParaRPr lang="en-US" sz="1600" dirty="0">
              <a:solidFill>
                <a:prstClr val="white"/>
              </a:solidFill>
              <a:latin typeface="Arial Narrow" pitchFamily="34" charset="0"/>
            </a:endParaRPr>
          </a:p>
        </p:txBody>
      </p:sp>
    </p:spTree>
    <p:extLst>
      <p:ext uri="{BB962C8B-B14F-4D97-AF65-F5344CB8AC3E}">
        <p14:creationId xmlns:p14="http://schemas.microsoft.com/office/powerpoint/2010/main" val="335352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2"/>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13"/>
                                        </p:tgtEl>
                                        <p:attrNameLst>
                                          <p:attrName>style.visibility</p:attrName>
                                        </p:attrNameLst>
                                      </p:cBhvr>
                                      <p:to>
                                        <p:strVal val="visible"/>
                                      </p:to>
                                    </p:set>
                                    <p:anim calcmode="lin" valueType="num">
                                      <p:cBhvr>
                                        <p:cTn id="74" dur="500" fill="hold"/>
                                        <p:tgtEl>
                                          <p:spTgt spid="13"/>
                                        </p:tgtEl>
                                        <p:attrNameLst>
                                          <p:attrName>ppt_w</p:attrName>
                                        </p:attrNameLst>
                                      </p:cBhvr>
                                      <p:tavLst>
                                        <p:tav tm="0">
                                          <p:val>
                                            <p:fltVal val="0"/>
                                          </p:val>
                                        </p:tav>
                                        <p:tav tm="100000">
                                          <p:val>
                                            <p:strVal val="#ppt_w"/>
                                          </p:val>
                                        </p:tav>
                                      </p:tavLst>
                                    </p:anim>
                                    <p:anim calcmode="lin" valueType="num">
                                      <p:cBhvr>
                                        <p:cTn id="75" dur="500" fill="hold"/>
                                        <p:tgtEl>
                                          <p:spTgt spid="13"/>
                                        </p:tgtEl>
                                        <p:attrNameLst>
                                          <p:attrName>ppt_h</p:attrName>
                                        </p:attrNameLst>
                                      </p:cBhvr>
                                      <p:tavLst>
                                        <p:tav tm="0">
                                          <p:val>
                                            <p:fltVal val="0"/>
                                          </p:val>
                                        </p:tav>
                                        <p:tav tm="100000">
                                          <p:val>
                                            <p:strVal val="#ppt_h"/>
                                          </p:val>
                                        </p:tav>
                                      </p:tavLst>
                                    </p:anim>
                                    <p:animEffect transition="in" filter="fade">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Premise</a:t>
            </a:r>
            <a:endParaRPr lang="en-US" u="sng" dirty="0"/>
          </a:p>
        </p:txBody>
      </p:sp>
      <p:sp>
        <p:nvSpPr>
          <p:cNvPr id="3" name="Content Placeholder 2"/>
          <p:cNvSpPr>
            <a:spLocks noGrp="1"/>
          </p:cNvSpPr>
          <p:nvPr>
            <p:ph idx="1"/>
          </p:nvPr>
        </p:nvSpPr>
        <p:spPr/>
        <p:txBody>
          <a:bodyPr/>
          <a:lstStyle/>
          <a:p>
            <a:pPr marL="0" indent="0" algn="ctr">
              <a:buNone/>
            </a:pPr>
            <a:r>
              <a:rPr lang="en-US" dirty="0" smtClean="0"/>
              <a:t>In October 2013, New York State Department of Health – Bureau of EMS approved the use of Naloxone (</a:t>
            </a:r>
            <a:r>
              <a:rPr lang="en-US" i="1" dirty="0" smtClean="0"/>
              <a:t>Narcan)</a:t>
            </a:r>
            <a:r>
              <a:rPr lang="en-US" dirty="0" smtClean="0"/>
              <a:t> by Basic Life Support providers and has been included in the scope of practice by EMTs for the management of patients with opioid overdose.</a:t>
            </a:r>
            <a:endParaRPr lang="en-US" dirty="0"/>
          </a:p>
        </p:txBody>
      </p:sp>
    </p:spTree>
    <p:extLst>
      <p:ext uri="{BB962C8B-B14F-4D97-AF65-F5344CB8AC3E}">
        <p14:creationId xmlns:p14="http://schemas.microsoft.com/office/powerpoint/2010/main" val="32839984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u="sng" dirty="0" smtClean="0">
                <a:effectLst>
                  <a:outerShdw blurRad="38100" dist="38100" dir="2700000" algn="tl">
                    <a:srgbClr val="000000">
                      <a:alpha val="43137"/>
                    </a:srgbClr>
                  </a:outerShdw>
                </a:effectLst>
              </a:rPr>
              <a:t>Opiates and opioids</a:t>
            </a:r>
            <a:endParaRPr lang="en-US" u="sng" dirty="0">
              <a:effectLst>
                <a:outerShdw blurRad="38100" dist="38100" dir="2700000" algn="tl">
                  <a:srgbClr val="000000">
                    <a:alpha val="43137"/>
                  </a:srgbClr>
                </a:outerShdw>
              </a:effectLst>
            </a:endParaRPr>
          </a:p>
        </p:txBody>
      </p:sp>
      <p:pic>
        <p:nvPicPr>
          <p:cNvPr id="6" name="Picture 5" descr="prescription_opioid_abuse_lead_heroin_addic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1680" y="1092202"/>
            <a:ext cx="5120640" cy="2834215"/>
          </a:xfrm>
          <a:prstGeom prst="rect">
            <a:avLst/>
          </a:prstGeom>
        </p:spPr>
      </p:pic>
    </p:spTree>
    <p:extLst>
      <p:ext uri="{BB962C8B-B14F-4D97-AF65-F5344CB8AC3E}">
        <p14:creationId xmlns:p14="http://schemas.microsoft.com/office/powerpoint/2010/main" val="19540210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opium-poppy.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749714" y="3429000"/>
            <a:ext cx="2165686" cy="2743200"/>
          </a:xfrm>
          <a:prstGeom prst="rect">
            <a:avLst/>
          </a:prstGeom>
        </p:spPr>
      </p:pic>
      <p:sp>
        <p:nvSpPr>
          <p:cNvPr id="10" name="Content Placeholder 9"/>
          <p:cNvSpPr>
            <a:spLocks noGrp="1"/>
          </p:cNvSpPr>
          <p:nvPr>
            <p:ph idx="1"/>
          </p:nvPr>
        </p:nvSpPr>
        <p:spPr>
          <a:xfrm>
            <a:off x="457200" y="533400"/>
            <a:ext cx="8382000" cy="5105400"/>
          </a:xfrm>
        </p:spPr>
        <p:txBody>
          <a:bodyPr/>
          <a:lstStyle/>
          <a:p>
            <a:pPr marL="4167188" indent="-1531938">
              <a:buNone/>
            </a:pPr>
            <a:r>
              <a:rPr lang="en-US" sz="2800" dirty="0" smtClean="0"/>
              <a:t>‘Opioids’ - a term used interchangeably to describe both:</a:t>
            </a:r>
            <a:br>
              <a:rPr lang="en-US" sz="2800" dirty="0" smtClean="0"/>
            </a:br>
            <a:endParaRPr lang="en-US" sz="2800" dirty="0" smtClean="0"/>
          </a:p>
          <a:p>
            <a:pPr marL="3886200" indent="-1250950">
              <a:buNone/>
            </a:pPr>
            <a:r>
              <a:rPr lang="en-US" sz="2800" dirty="0" smtClean="0"/>
              <a:t>Opiate - Natural narcotic analgesic derived from an opium poppy</a:t>
            </a:r>
          </a:p>
          <a:p>
            <a:pPr marL="1250950" indent="-1250950">
              <a:buNone/>
            </a:pPr>
            <a:endParaRPr lang="en-US" sz="2800" dirty="0" smtClean="0"/>
          </a:p>
          <a:p>
            <a:pPr marL="1250950" indent="-1250950">
              <a:buNone/>
            </a:pPr>
            <a:r>
              <a:rPr lang="en-US" sz="2800" dirty="0" smtClean="0"/>
              <a:t>Opioid - Synthetic narcotic analgesic </a:t>
            </a:r>
            <a:br>
              <a:rPr lang="en-US" sz="2800" dirty="0" smtClean="0"/>
            </a:br>
            <a:r>
              <a:rPr lang="en-US" sz="2800" dirty="0" smtClean="0"/>
              <a:t>with similar properties as </a:t>
            </a:r>
            <a:br>
              <a:rPr lang="en-US" sz="2800" dirty="0" smtClean="0"/>
            </a:br>
            <a:r>
              <a:rPr lang="en-US" sz="2800" dirty="0" smtClean="0"/>
              <a:t>opiates.  </a:t>
            </a:r>
            <a:br>
              <a:rPr lang="en-US" sz="2800" dirty="0" smtClean="0"/>
            </a:br>
            <a:r>
              <a:rPr lang="en-US" sz="2800" dirty="0" smtClean="0"/>
              <a:t>Similar molecular composition.</a:t>
            </a:r>
            <a:endParaRPr lang="en-US" sz="2800" dirty="0"/>
          </a:p>
        </p:txBody>
      </p:sp>
      <p:pic>
        <p:nvPicPr>
          <p:cNvPr id="11" name="Picture 10" descr="Purple_opium_poppy_flower.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52400" y="646176"/>
            <a:ext cx="2901926" cy="2656404"/>
          </a:xfrm>
          <a:prstGeom prst="rect">
            <a:avLst/>
          </a:prstGeom>
        </p:spPr>
      </p:pic>
    </p:spTree>
    <p:extLst>
      <p:ext uri="{BB962C8B-B14F-4D97-AF65-F5344CB8AC3E}">
        <p14:creationId xmlns:p14="http://schemas.microsoft.com/office/powerpoint/2010/main" val="17146888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Controlled Substances</a:t>
            </a:r>
            <a:endParaRPr lang="en-US" u="sng" dirty="0"/>
          </a:p>
        </p:txBody>
      </p:sp>
      <p:sp>
        <p:nvSpPr>
          <p:cNvPr id="3" name="Content Placeholder 2"/>
          <p:cNvSpPr>
            <a:spLocks noGrp="1"/>
          </p:cNvSpPr>
          <p:nvPr>
            <p:ph idx="1"/>
          </p:nvPr>
        </p:nvSpPr>
        <p:spPr/>
        <p:txBody>
          <a:bodyPr/>
          <a:lstStyle/>
          <a:p>
            <a:pPr marL="0" indent="0" algn="ctr">
              <a:buNone/>
            </a:pPr>
            <a:r>
              <a:rPr lang="en-US" dirty="0" smtClean="0"/>
              <a:t>Opioids fall under the </a:t>
            </a:r>
            <a:r>
              <a:rPr lang="en-US" i="1" dirty="0" smtClean="0"/>
              <a:t>Controlled Substances Act </a:t>
            </a:r>
            <a:r>
              <a:rPr lang="en-US" dirty="0" smtClean="0"/>
              <a:t>and are further classified into ‘Schedules’ ranking medications based off of validity in medical use and abuse potential</a:t>
            </a:r>
            <a:endParaRPr lang="en-US" dirty="0"/>
          </a:p>
        </p:txBody>
      </p:sp>
    </p:spTree>
    <p:extLst>
      <p:ext uri="{BB962C8B-B14F-4D97-AF65-F5344CB8AC3E}">
        <p14:creationId xmlns:p14="http://schemas.microsoft.com/office/powerpoint/2010/main" val="2337985451"/>
      </p:ext>
    </p:extLst>
  </p:cSld>
  <p:clrMapOvr>
    <a:masterClrMapping/>
  </p:clrMapOvr>
  <p:timing>
    <p:tnLst>
      <p:par>
        <p:cTn id="1" dur="indefinite" restart="never" nodeType="tmRoot"/>
      </p:par>
    </p:tnLst>
  </p:timing>
</p:sld>
</file>

<file path=ppt/theme/theme1.xml><?xml version="1.0" encoding="utf-8"?>
<a:theme xmlns:a="http://schemas.openxmlformats.org/drawingml/2006/main" name="DPM Master Slide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DPM Master Slide Template</Template>
  <TotalTime>4690</TotalTime>
  <Words>2454</Words>
  <Application>Microsoft Office PowerPoint</Application>
  <PresentationFormat>On-screen Show (4:3)</PresentationFormat>
  <Paragraphs>374</Paragraphs>
  <Slides>59</Slides>
  <Notes>29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59</vt:i4>
      </vt:variant>
    </vt:vector>
  </HeadingPairs>
  <TitlesOfParts>
    <vt:vector size="65" baseType="lpstr">
      <vt:lpstr>ＭＳ Ｐゴシック</vt:lpstr>
      <vt:lpstr>Arial</vt:lpstr>
      <vt:lpstr>Arial Narrow</vt:lpstr>
      <vt:lpstr>Calibri</vt:lpstr>
      <vt:lpstr>Times New Roman</vt:lpstr>
      <vt:lpstr>DPM Master Slide Template</vt:lpstr>
      <vt:lpstr>Opiates and Overdoses, Oh My! Indications for BLS use of IN Naloxone</vt:lpstr>
      <vt:lpstr>This educational program is made possible in part by the following</vt:lpstr>
      <vt:lpstr>Purpose</vt:lpstr>
      <vt:lpstr>Objectives</vt:lpstr>
      <vt:lpstr>Outline</vt:lpstr>
      <vt:lpstr>Premise</vt:lpstr>
      <vt:lpstr>Opiates and opioids</vt:lpstr>
      <vt:lpstr>PowerPoint Presentation</vt:lpstr>
      <vt:lpstr>Controlled Substances</vt:lpstr>
      <vt:lpstr>PowerPoint Presentation</vt:lpstr>
      <vt:lpstr>Common Opioids</vt:lpstr>
      <vt:lpstr>Mechanism of Action</vt:lpstr>
      <vt:lpstr>Side Effects</vt:lpstr>
      <vt:lpstr>Opioid Epidemic</vt:lpstr>
      <vt:lpstr>Who is at risk?</vt:lpstr>
      <vt:lpstr>PowerPoint Presentation</vt:lpstr>
      <vt:lpstr>PowerPoint Presentation</vt:lpstr>
      <vt:lpstr>PowerPoint Presentation</vt:lpstr>
      <vt:lpstr>Overdose Potential</vt:lpstr>
      <vt:lpstr>Intentional Overdoses</vt:lpstr>
      <vt:lpstr>Accidental Overdoses</vt:lpstr>
      <vt:lpstr>Accidental Overdoses</vt:lpstr>
      <vt:lpstr>Recreational Overdoses</vt:lpstr>
      <vt:lpstr>PowerPoint Presentation</vt:lpstr>
      <vt:lpstr>Opioid Overdose Triad</vt:lpstr>
      <vt:lpstr>Overdose Signs and Symptoms</vt:lpstr>
      <vt:lpstr>Differentiating Toxidromes</vt:lpstr>
      <vt:lpstr>Additional EMS Concerns</vt:lpstr>
      <vt:lpstr>Naloxone</vt:lpstr>
      <vt:lpstr>Naloxone</vt:lpstr>
      <vt:lpstr>PowerPoint Presentation</vt:lpstr>
      <vt:lpstr>PowerPoint Presentation</vt:lpstr>
      <vt:lpstr>Side Effects</vt:lpstr>
      <vt:lpstr>By the Numbers</vt:lpstr>
      <vt:lpstr>EMS Care</vt:lpstr>
      <vt:lpstr>When to Use Naloxone</vt:lpstr>
      <vt:lpstr>Intranasal (IN)</vt:lpstr>
      <vt:lpstr>Naloxone Administration</vt:lpstr>
      <vt:lpstr>Steps to assemble –  Open box</vt:lpstr>
      <vt:lpstr>PowerPoint Presentation</vt:lpstr>
      <vt:lpstr>take off yellow caps </vt:lpstr>
      <vt:lpstr>take cap off medication</vt:lpstr>
      <vt:lpstr>open atomizer</vt:lpstr>
      <vt:lpstr>attach atomizer</vt:lpstr>
      <vt:lpstr>screw medication into holder</vt:lpstr>
      <vt:lpstr>Administration Considerations</vt:lpstr>
      <vt:lpstr>Administration Considerations</vt:lpstr>
      <vt:lpstr>PowerPoint Presentation</vt:lpstr>
      <vt:lpstr>Patient Care</vt:lpstr>
      <vt:lpstr>Scenario 1</vt:lpstr>
      <vt:lpstr>Scenario 1</vt:lpstr>
      <vt:lpstr>Scenario 2</vt:lpstr>
      <vt:lpstr>Scenario 2</vt:lpstr>
      <vt:lpstr>Summary</vt:lpstr>
      <vt:lpstr>Summary</vt:lpstr>
      <vt:lpstr>Summary</vt:lpstr>
      <vt:lpstr>Summary</vt:lpstr>
      <vt:lpstr>Summary</vt:lpstr>
      <vt:lpstr>When to Use Naloxone</vt:lpstr>
    </vt:vector>
  </TitlesOfParts>
  <Company>URMC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Opiates and Overdoses, Oh My!</dc:title>
  <dc:creator>David C. Leisten</dc:creator>
  <cp:lastModifiedBy>Shawna Rizzi</cp:lastModifiedBy>
  <cp:revision>143</cp:revision>
  <dcterms:created xsi:type="dcterms:W3CDTF">2015-08-11T21:57:30Z</dcterms:created>
  <dcterms:modified xsi:type="dcterms:W3CDTF">2017-06-14T22:17:31Z</dcterms:modified>
</cp:coreProperties>
</file>